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364" r:id="rId2"/>
    <p:sldId id="366" r:id="rId3"/>
    <p:sldId id="368" r:id="rId4"/>
    <p:sldId id="374" r:id="rId5"/>
    <p:sldId id="372" r:id="rId6"/>
    <p:sldId id="365" r:id="rId7"/>
    <p:sldId id="367" r:id="rId8"/>
    <p:sldId id="373" r:id="rId9"/>
    <p:sldId id="375" r:id="rId10"/>
    <p:sldId id="361" r:id="rId11"/>
    <p:sldId id="376" r:id="rId12"/>
    <p:sldId id="377" r:id="rId13"/>
    <p:sldId id="378" r:id="rId14"/>
    <p:sldId id="379" r:id="rId15"/>
    <p:sldId id="380" r:id="rId16"/>
    <p:sldId id="381" r:id="rId17"/>
    <p:sldId id="382" r:id="rId18"/>
    <p:sldId id="383" r:id="rId19"/>
    <p:sldId id="384" r:id="rId20"/>
    <p:sldId id="385" r:id="rId21"/>
    <p:sldId id="386" r:id="rId22"/>
    <p:sldId id="387" r:id="rId23"/>
    <p:sldId id="388" r:id="rId24"/>
    <p:sldId id="389" r:id="rId25"/>
    <p:sldId id="390" r:id="rId26"/>
    <p:sldId id="391" r:id="rId27"/>
    <p:sldId id="392" r:id="rId28"/>
    <p:sldId id="393" r:id="rId29"/>
    <p:sldId id="394" r:id="rId30"/>
    <p:sldId id="395" r:id="rId31"/>
    <p:sldId id="396" r:id="rId32"/>
    <p:sldId id="397" r:id="rId33"/>
    <p:sldId id="398" r:id="rId34"/>
    <p:sldId id="39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628D4"/>
    <a:srgbClr val="5229E9"/>
    <a:srgbClr val="20A0CE"/>
    <a:srgbClr val="B7E57F"/>
    <a:srgbClr val="FB5B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2400" y="-6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289CF3-D9CA-4876-A06A-430A85AA0C2F}" type="datetimeFigureOut">
              <a:rPr lang="en-US" smtClean="0"/>
              <a:pPr/>
              <a:t>8/5/2023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86122B-5647-4416-9F44-274D43A2162D}" type="slidenum">
              <a:rPr lang="en-US" smtClean="0"/>
              <a:pPr/>
              <a:t>‹#›</a:t>
            </a:fld>
            <a:endParaRPr lang="en-US"/>
          </a:p>
        </p:txBody>
      </p:sp>
    </p:spTree>
    <p:extLst>
      <p:ext uri="{BB962C8B-B14F-4D97-AF65-F5344CB8AC3E}">
        <p14:creationId xmlns:p14="http://schemas.microsoft.com/office/powerpoint/2010/main" val="1273292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F1FB13-EA1D-44E3-8DC3-73C120EBEF71}" type="datetimeFigureOut">
              <a:rPr lang="en-US" smtClean="0"/>
              <a:pPr/>
              <a:t>8/5/2023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9AED3D-15A9-48AF-ABAA-A5623416F79A}" type="slidenum">
              <a:rPr lang="en-US" smtClean="0"/>
              <a:pPr/>
              <a:t>‹#›</a:t>
            </a:fld>
            <a:endParaRPr lang="en-US"/>
          </a:p>
        </p:txBody>
      </p:sp>
    </p:spTree>
    <p:extLst>
      <p:ext uri="{BB962C8B-B14F-4D97-AF65-F5344CB8AC3E}">
        <p14:creationId xmlns:p14="http://schemas.microsoft.com/office/powerpoint/2010/main" val="1687999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772400" cy="1695450"/>
          </a:xfrm>
          <a:solidFill>
            <a:srgbClr val="5229E9"/>
          </a:solidFill>
          <a:ln>
            <a:solidFill>
              <a:schemeClr val="tx2">
                <a:lumMod val="75000"/>
              </a:schemeClr>
            </a:solidFill>
          </a:ln>
        </p:spPr>
        <p:txBody>
          <a:bodyPr/>
          <a:lstStyle>
            <a:lvl1pPr algn="ctr">
              <a:defRPr b="1">
                <a:latin typeface="Cambria"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91000"/>
            <a:ext cx="6400800" cy="1447800"/>
          </a:xfrm>
        </p:spPr>
        <p:txBody>
          <a:bodyPr/>
          <a:lstStyle>
            <a:lvl1pPr marL="0" indent="0" algn="ctr">
              <a:buNone/>
              <a:defRPr>
                <a:solidFill>
                  <a:srgbClr val="5229E9"/>
                </a:solidFill>
                <a:latin typeface="Book Antiqu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0" y="6400800"/>
            <a:ext cx="8299016" cy="443507"/>
          </a:xfrm>
          <a:prstGeom prst="rect">
            <a:avLst/>
          </a:prstGeom>
        </p:spPr>
        <p:txBody>
          <a:bodyPr/>
          <a:lstStyle/>
          <a:p>
            <a:r>
              <a:rPr lang="en-US" smtClean="0"/>
              <a:t>IOE – Graduate Conference , 29th November 2013, Central Campus , Pulchowk </a:t>
            </a:r>
            <a:endParaRPr lang="en-US"/>
          </a:p>
        </p:txBody>
      </p:sp>
      <p:sp>
        <p:nvSpPr>
          <p:cNvPr id="6" name="Slide Number Placeholder 5"/>
          <p:cNvSpPr>
            <a:spLocks noGrp="1"/>
          </p:cNvSpPr>
          <p:nvPr>
            <p:ph type="sldNum" sz="quarter" idx="12"/>
          </p:nvPr>
        </p:nvSpPr>
        <p:spPr/>
        <p:txBody>
          <a:bodyPr/>
          <a:lstStyle/>
          <a:p>
            <a:fld id="{D51081E8-3327-495A-9823-FC891E0968B6}" type="slidenum">
              <a:rPr lang="en-US" smtClean="0"/>
              <a:pPr/>
              <a:t>‹#›</a:t>
            </a:fld>
            <a:endParaRPr lang="en-US"/>
          </a:p>
        </p:txBody>
      </p:sp>
      <p:sp>
        <p:nvSpPr>
          <p:cNvPr id="7" name="Rectangle 6"/>
          <p:cNvSpPr/>
          <p:nvPr userDrawn="1"/>
        </p:nvSpPr>
        <p:spPr>
          <a:xfrm>
            <a:off x="0" y="0"/>
            <a:ext cx="9144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51081E8-3327-495A-9823-FC891E0968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51081E8-3327-495A-9823-FC891E0968B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51081E8-3327-495A-9823-FC891E0968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rgbClr val="5229E9"/>
          </a:solidFill>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04800" y="1371600"/>
            <a:ext cx="4270194" cy="803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4800" y="1164989"/>
            <a:ext cx="4270194" cy="496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70206" y="1371600"/>
            <a:ext cx="4192793" cy="803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0206" y="1164989"/>
            <a:ext cx="4192793" cy="496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D51081E8-3327-495A-9823-FC891E0968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51081E8-3327-495A-9823-FC891E0968B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600" y="2272"/>
            <a:ext cx="8153400" cy="609600"/>
          </a:xfrm>
          <a:prstGeom prst="rect">
            <a:avLst/>
          </a:prstGeom>
          <a:solidFill>
            <a:srgbClr val="0628D4"/>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90600" y="1189037"/>
            <a:ext cx="7696200" cy="4906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0" y="6400800"/>
            <a:ext cx="817736" cy="457200"/>
          </a:xfrm>
          <a:prstGeom prst="rect">
            <a:avLst/>
          </a:prstGeom>
          <a:solidFill>
            <a:srgbClr val="FB5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algn="ctr" defTabSz="914400" rtl="0" eaLnBrk="1" latinLnBrk="0" hangingPunct="1">
              <a:defRPr lang="en-US" sz="1800" kern="1200" smtClean="0">
                <a:solidFill>
                  <a:schemeClr val="lt1"/>
                </a:solidFill>
                <a:latin typeface="+mn-lt"/>
                <a:ea typeface="+mn-ea"/>
                <a:cs typeface="+mn-cs"/>
              </a:defRPr>
            </a:lvl1pPr>
          </a:lstStyle>
          <a:p>
            <a:fld id="{D51081E8-3327-495A-9823-FC891E0968B6}" type="slidenum">
              <a:rPr lang="en-US" smtClean="0"/>
              <a:pPr/>
              <a:t>‹#›</a:t>
            </a:fld>
            <a:endParaRPr lang="en-US"/>
          </a:p>
        </p:txBody>
      </p:sp>
      <p:sp>
        <p:nvSpPr>
          <p:cNvPr id="7" name="Rectangle 6"/>
          <p:cNvSpPr/>
          <p:nvPr userDrawn="1"/>
        </p:nvSpPr>
        <p:spPr>
          <a:xfrm>
            <a:off x="0" y="2272"/>
            <a:ext cx="685800" cy="609600"/>
          </a:xfrm>
          <a:prstGeom prst="rect">
            <a:avLst/>
          </a:prstGeom>
          <a:solidFill>
            <a:srgbClr val="FB5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85800" y="609600"/>
            <a:ext cx="8458200" cy="154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650" name="Picture 2" descr="Study Circle - Aurangpura, Aurangabad - Reviews, Fee Structure ..."/>
          <p:cNvPicPr>
            <a:picLocks noChangeAspect="1" noChangeArrowheads="1"/>
          </p:cNvPicPr>
          <p:nvPr userDrawn="1"/>
        </p:nvPicPr>
        <p:blipFill>
          <a:blip r:embed="rId8" cstate="print"/>
          <a:srcRect/>
          <a:stretch>
            <a:fillRect/>
          </a:stretch>
        </p:blipFill>
        <p:spPr bwMode="auto">
          <a:xfrm>
            <a:off x="0" y="0"/>
            <a:ext cx="990600" cy="9906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endParaRPr lang="en-US"/>
          </a:p>
        </p:txBody>
      </p:sp>
      <p:sp>
        <p:nvSpPr>
          <p:cNvPr id="4" name="Slide Number Placeholder 3"/>
          <p:cNvSpPr>
            <a:spLocks noGrp="1"/>
          </p:cNvSpPr>
          <p:nvPr>
            <p:ph type="sldNum" sz="quarter" idx="12"/>
          </p:nvPr>
        </p:nvSpPr>
        <p:spPr/>
        <p:txBody>
          <a:bodyPr/>
          <a:lstStyle/>
          <a:p>
            <a:fld id="{D51081E8-3327-495A-9823-FC891E0968B6}" type="slidenum">
              <a:rPr lang="en-US" smtClean="0"/>
              <a:pPr/>
              <a:t>1</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0"/>
            <a:ext cx="6624736" cy="684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10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b="1" dirty="0" smtClean="0"/>
              <a:t/>
            </a:r>
            <a:br>
              <a:rPr lang="en-US" b="1" dirty="0" smtClean="0"/>
            </a:br>
            <a:r>
              <a:rPr lang="en-US" b="1" dirty="0" smtClean="0"/>
              <a:t>Knowledge </a:t>
            </a:r>
            <a:r>
              <a:rPr lang="en-US" b="1" dirty="0" err="1"/>
              <a:t>wrt</a:t>
            </a:r>
            <a:r>
              <a:rPr lang="en-US" b="1" dirty="0"/>
              <a:t> Duties of </a:t>
            </a:r>
            <a:r>
              <a:rPr lang="en-US" b="1" dirty="0" err="1"/>
              <a:t>ddISH</a:t>
            </a:r>
            <a:r>
              <a:rPr lang="en-US" b="1" dirty="0"/>
              <a:t/>
            </a:r>
            <a:br>
              <a:rPr lang="en-US" b="1" dirty="0"/>
            </a:br>
            <a:endParaRPr lang="en-US" dirty="0"/>
          </a:p>
        </p:txBody>
      </p:sp>
      <p:sp>
        <p:nvSpPr>
          <p:cNvPr id="5" name="Content Placeholder 4"/>
          <p:cNvSpPr>
            <a:spLocks noGrp="1"/>
          </p:cNvSpPr>
          <p:nvPr>
            <p:ph idx="1"/>
          </p:nvPr>
        </p:nvSpPr>
        <p:spPr/>
        <p:txBody>
          <a:bodyPr>
            <a:normAutofit fontScale="92500"/>
          </a:bodyPr>
          <a:lstStyle/>
          <a:p>
            <a:pPr marL="514350" indent="-514350">
              <a:buFont typeface="+mj-lt"/>
              <a:buAutoNum type="arabicPeriod"/>
            </a:pPr>
            <a:r>
              <a:rPr lang="en-US" b="1" dirty="0" smtClean="0"/>
              <a:t>Salient </a:t>
            </a:r>
            <a:r>
              <a:rPr lang="en-US" b="1" dirty="0"/>
              <a:t>features of  various acts and procedures</a:t>
            </a:r>
          </a:p>
          <a:p>
            <a:pPr marL="514350" indent="-514350">
              <a:buFont typeface="+mj-lt"/>
              <a:buAutoNum type="arabicPeriod"/>
            </a:pPr>
            <a:r>
              <a:rPr lang="en-US" b="1" dirty="0" smtClean="0"/>
              <a:t>National </a:t>
            </a:r>
            <a:r>
              <a:rPr lang="en-US" b="1" dirty="0"/>
              <a:t>and International disasters</a:t>
            </a:r>
          </a:p>
          <a:p>
            <a:pPr marL="514350" indent="-514350">
              <a:buFont typeface="+mj-lt"/>
              <a:buAutoNum type="arabicPeriod"/>
            </a:pPr>
            <a:r>
              <a:rPr lang="en-US" b="1" dirty="0" smtClean="0"/>
              <a:t>Dangerous </a:t>
            </a:r>
            <a:r>
              <a:rPr lang="en-US" b="1" dirty="0"/>
              <a:t>Machine parts and mechanical motions </a:t>
            </a:r>
          </a:p>
          <a:p>
            <a:pPr marL="514350" indent="-514350">
              <a:buFont typeface="+mj-lt"/>
              <a:buAutoNum type="arabicPeriod"/>
            </a:pPr>
            <a:r>
              <a:rPr lang="en-US" b="1" dirty="0" smtClean="0"/>
              <a:t>Accidents </a:t>
            </a:r>
            <a:endParaRPr lang="en-US" b="1" dirty="0"/>
          </a:p>
          <a:p>
            <a:pPr marL="514350" indent="-514350">
              <a:buFont typeface="+mj-lt"/>
              <a:buAutoNum type="arabicPeriod"/>
            </a:pPr>
            <a:r>
              <a:rPr lang="en-US" b="1" dirty="0" smtClean="0"/>
              <a:t>Use </a:t>
            </a:r>
            <a:r>
              <a:rPr lang="en-US" b="1" dirty="0"/>
              <a:t>of advance technologies in the field of Safety</a:t>
            </a:r>
          </a:p>
          <a:p>
            <a:pPr marL="514350" indent="-514350">
              <a:buFont typeface="+mj-lt"/>
              <a:buAutoNum type="arabicPeriod"/>
            </a:pPr>
            <a:r>
              <a:rPr lang="en-US" b="1" dirty="0" smtClean="0"/>
              <a:t>Hazard </a:t>
            </a:r>
            <a:r>
              <a:rPr lang="en-US" b="1" dirty="0"/>
              <a:t>Identification and Risk </a:t>
            </a:r>
            <a:r>
              <a:rPr lang="en-US" b="1" dirty="0" smtClean="0"/>
              <a:t>assessment</a:t>
            </a:r>
            <a:endParaRPr lang="en-US" dirty="0"/>
          </a:p>
        </p:txBody>
      </p:sp>
      <p:sp>
        <p:nvSpPr>
          <p:cNvPr id="3" name="Slide Number Placeholder 2"/>
          <p:cNvSpPr>
            <a:spLocks noGrp="1"/>
          </p:cNvSpPr>
          <p:nvPr>
            <p:ph type="sldNum" sz="quarter" idx="12"/>
          </p:nvPr>
        </p:nvSpPr>
        <p:spPr/>
        <p:txBody>
          <a:bodyPr/>
          <a:lstStyle/>
          <a:p>
            <a:fld id="{D51081E8-3327-495A-9823-FC891E0968B6}"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a:xfrm>
            <a:off x="0" y="1189037"/>
            <a:ext cx="9036496" cy="5048275"/>
          </a:xfrm>
        </p:spPr>
        <p:txBody>
          <a:bodyPr>
            <a:normAutofit/>
          </a:bodyPr>
          <a:lstStyle/>
          <a:p>
            <a:pPr marL="0" indent="0">
              <a:buNone/>
            </a:pPr>
            <a:r>
              <a:rPr lang="en-US" b="1" dirty="0" smtClean="0"/>
              <a:t>Salient </a:t>
            </a:r>
            <a:r>
              <a:rPr lang="en-US" b="1" dirty="0"/>
              <a:t>features of  various acts </a:t>
            </a:r>
            <a:r>
              <a:rPr lang="en-US" b="1" dirty="0" smtClean="0"/>
              <a:t>&amp; procedures </a:t>
            </a:r>
            <a:r>
              <a:rPr lang="en-US" b="1" dirty="0"/>
              <a:t>–</a:t>
            </a:r>
          </a:p>
          <a:p>
            <a:pPr marL="514350" indent="-514350">
              <a:buFont typeface="+mj-lt"/>
              <a:buAutoNum type="arabicPeriod"/>
            </a:pPr>
            <a:r>
              <a:rPr lang="en-US" b="1" dirty="0" err="1" smtClean="0"/>
              <a:t>ddIHS</a:t>
            </a:r>
            <a:r>
              <a:rPr lang="en-US" b="1" dirty="0" smtClean="0"/>
              <a:t> </a:t>
            </a:r>
            <a:r>
              <a:rPr lang="en-US" b="1" dirty="0"/>
              <a:t>as Assistant Public Prosecutor</a:t>
            </a:r>
            <a:endParaRPr lang="en-US" dirty="0"/>
          </a:p>
          <a:p>
            <a:pPr marL="514350" indent="-514350">
              <a:buFont typeface="+mj-lt"/>
              <a:buAutoNum type="arabicPeriod"/>
            </a:pPr>
            <a:r>
              <a:rPr lang="en-US" b="1" dirty="0" err="1" smtClean="0"/>
              <a:t>ddIHS</a:t>
            </a:r>
            <a:r>
              <a:rPr lang="en-US" b="1" dirty="0" smtClean="0"/>
              <a:t> </a:t>
            </a:r>
            <a:r>
              <a:rPr lang="en-US" b="1" dirty="0"/>
              <a:t>as member secretary of Local Crisis Group and District Crisis Group</a:t>
            </a:r>
            <a:endParaRPr lang="en-US" dirty="0"/>
          </a:p>
          <a:p>
            <a:pPr marL="514350" indent="-514350">
              <a:buFont typeface="+mj-lt"/>
              <a:buAutoNum type="arabicPeriod"/>
            </a:pPr>
            <a:r>
              <a:rPr lang="en-US" b="1" dirty="0" err="1" smtClean="0"/>
              <a:t>ddIHS</a:t>
            </a:r>
            <a:r>
              <a:rPr lang="en-US" b="1" dirty="0" smtClean="0"/>
              <a:t> </a:t>
            </a:r>
            <a:r>
              <a:rPr lang="en-US" b="1" dirty="0"/>
              <a:t>as assistance to the Jt. Director</a:t>
            </a:r>
            <a:endParaRPr lang="en-US" dirty="0"/>
          </a:p>
          <a:p>
            <a:pPr marL="514350" indent="-514350">
              <a:buFont typeface="+mj-lt"/>
              <a:buAutoNum type="arabicPeriod"/>
            </a:pPr>
            <a:r>
              <a:rPr lang="en-US" b="1" dirty="0" smtClean="0"/>
              <a:t>Enforcement </a:t>
            </a:r>
            <a:r>
              <a:rPr lang="en-US" b="1" dirty="0"/>
              <a:t>of legislations</a:t>
            </a:r>
            <a:endParaRPr lang="en-US" dirty="0"/>
          </a:p>
          <a:p>
            <a:pPr marL="514350" indent="-514350">
              <a:buFont typeface="+mj-lt"/>
              <a:buAutoNum type="arabicPeriod"/>
            </a:pPr>
            <a:r>
              <a:rPr lang="en-US" b="1" dirty="0" smtClean="0"/>
              <a:t>dealing </a:t>
            </a:r>
            <a:r>
              <a:rPr lang="en-US" b="1" dirty="0"/>
              <a:t>with Defaulting cases</a:t>
            </a:r>
            <a:endParaRPr lang="en-US" dirty="0"/>
          </a:p>
          <a:p>
            <a:pPr marL="514350" indent="-514350">
              <a:buFont typeface="+mj-lt"/>
              <a:buAutoNum type="arabicPeriod"/>
            </a:pPr>
            <a:r>
              <a:rPr lang="en-US" b="1" dirty="0" smtClean="0"/>
              <a:t>passing </a:t>
            </a:r>
            <a:r>
              <a:rPr lang="en-US" b="1" dirty="0"/>
              <a:t>Orders for </a:t>
            </a:r>
            <a:r>
              <a:rPr lang="en-US" b="1" dirty="0" smtClean="0"/>
              <a:t>closure</a:t>
            </a:r>
            <a:endParaRPr lang="en-US" dirty="0"/>
          </a:p>
        </p:txBody>
      </p:sp>
      <p:sp>
        <p:nvSpPr>
          <p:cNvPr id="4" name="Slide Number Placeholder 3"/>
          <p:cNvSpPr>
            <a:spLocks noGrp="1"/>
          </p:cNvSpPr>
          <p:nvPr>
            <p:ph type="sldNum" sz="quarter" idx="12"/>
          </p:nvPr>
        </p:nvSpPr>
        <p:spPr/>
        <p:txBody>
          <a:bodyPr/>
          <a:lstStyle/>
          <a:p>
            <a:fld id="{D51081E8-3327-495A-9823-FC891E0968B6}" type="slidenum">
              <a:rPr lang="en-US" smtClean="0"/>
              <a:pPr/>
              <a:t>11</a:t>
            </a:fld>
            <a:endParaRPr lang="en-US"/>
          </a:p>
        </p:txBody>
      </p:sp>
    </p:spTree>
    <p:extLst>
      <p:ext uri="{BB962C8B-B14F-4D97-AF65-F5344CB8AC3E}">
        <p14:creationId xmlns:p14="http://schemas.microsoft.com/office/powerpoint/2010/main" val="2962240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normAutofit/>
          </a:bodyPr>
          <a:lstStyle/>
          <a:p>
            <a:pPr marL="0" indent="0">
              <a:buNone/>
            </a:pPr>
            <a:r>
              <a:rPr lang="en-US" b="1" dirty="0" smtClean="0"/>
              <a:t>National </a:t>
            </a:r>
            <a:r>
              <a:rPr lang="en-US" b="1" dirty="0"/>
              <a:t>and International disasters</a:t>
            </a:r>
            <a:endParaRPr lang="en-US" dirty="0"/>
          </a:p>
          <a:p>
            <a:pPr marL="514350" indent="-514350">
              <a:buFont typeface="+mj-lt"/>
              <a:buAutoNum type="arabicPeriod"/>
            </a:pPr>
            <a:r>
              <a:rPr lang="en-US" b="1" dirty="0" smtClean="0"/>
              <a:t>Disaster </a:t>
            </a:r>
            <a:r>
              <a:rPr lang="en-US" b="1" dirty="0"/>
              <a:t>Control Planning</a:t>
            </a:r>
            <a:endParaRPr lang="en-US" dirty="0"/>
          </a:p>
          <a:p>
            <a:pPr marL="514350" indent="-514350">
              <a:buFont typeface="+mj-lt"/>
              <a:buAutoNum type="arabicPeriod"/>
            </a:pPr>
            <a:r>
              <a:rPr lang="en-US" b="1" dirty="0" smtClean="0"/>
              <a:t>On </a:t>
            </a:r>
            <a:r>
              <a:rPr lang="en-US" b="1" dirty="0"/>
              <a:t>site and Off site emergency plan</a:t>
            </a:r>
            <a:endParaRPr lang="en-US" dirty="0"/>
          </a:p>
          <a:p>
            <a:pPr marL="514350" indent="-514350">
              <a:buFont typeface="+mj-lt"/>
              <a:buAutoNum type="arabicPeriod"/>
            </a:pPr>
            <a:r>
              <a:rPr lang="en-US" b="1" dirty="0" smtClean="0"/>
              <a:t>Mock </a:t>
            </a:r>
            <a:r>
              <a:rPr lang="en-US" b="1" dirty="0"/>
              <a:t>drills</a:t>
            </a:r>
            <a:endParaRPr lang="en-US" dirty="0"/>
          </a:p>
          <a:p>
            <a:pPr marL="514350" indent="-514350">
              <a:buFont typeface="+mj-lt"/>
              <a:buAutoNum type="arabicPeriod"/>
            </a:pPr>
            <a:r>
              <a:rPr lang="en-US" b="1" dirty="0" smtClean="0"/>
              <a:t>Fire </a:t>
            </a:r>
            <a:r>
              <a:rPr lang="en-US" b="1" dirty="0"/>
              <a:t>and explosion prevention</a:t>
            </a:r>
            <a:endParaRPr lang="en-US" dirty="0"/>
          </a:p>
          <a:p>
            <a:pPr marL="514350" indent="-514350">
              <a:buFont typeface="+mj-lt"/>
              <a:buAutoNum type="arabicPeriod"/>
            </a:pPr>
            <a:r>
              <a:rPr lang="en-US" b="1" dirty="0" smtClean="0"/>
              <a:t>SOP </a:t>
            </a:r>
            <a:r>
              <a:rPr lang="en-US" b="1" dirty="0" err="1"/>
              <a:t>wrt</a:t>
            </a:r>
            <a:r>
              <a:rPr lang="en-US" b="1" dirty="0"/>
              <a:t> toxic gas release </a:t>
            </a:r>
            <a:endParaRPr lang="en-US" dirty="0"/>
          </a:p>
          <a:p>
            <a:pPr marL="514350" indent="-514350">
              <a:buFont typeface="+mj-lt"/>
              <a:buAutoNum type="arabicPeriod"/>
            </a:pPr>
            <a:r>
              <a:rPr lang="en-US" b="1" dirty="0" smtClean="0"/>
              <a:t>Maximum </a:t>
            </a:r>
            <a:r>
              <a:rPr lang="en-US" b="1" dirty="0"/>
              <a:t>Credible loss </a:t>
            </a:r>
            <a:r>
              <a:rPr lang="en-US" b="1" dirty="0" smtClean="0"/>
              <a:t>Scenario</a:t>
            </a:r>
            <a:endParaRPr lang="en-US" dirty="0"/>
          </a:p>
        </p:txBody>
      </p:sp>
      <p:sp>
        <p:nvSpPr>
          <p:cNvPr id="4" name="Slide Number Placeholder 3"/>
          <p:cNvSpPr>
            <a:spLocks noGrp="1"/>
          </p:cNvSpPr>
          <p:nvPr>
            <p:ph type="sldNum" sz="quarter" idx="12"/>
          </p:nvPr>
        </p:nvSpPr>
        <p:spPr/>
        <p:txBody>
          <a:bodyPr/>
          <a:lstStyle/>
          <a:p>
            <a:fld id="{D51081E8-3327-495A-9823-FC891E0968B6}" type="slidenum">
              <a:rPr lang="en-US" smtClean="0"/>
              <a:pPr/>
              <a:t>12</a:t>
            </a:fld>
            <a:endParaRPr lang="en-US"/>
          </a:p>
        </p:txBody>
      </p:sp>
    </p:spTree>
    <p:extLst>
      <p:ext uri="{BB962C8B-B14F-4D97-AF65-F5344CB8AC3E}">
        <p14:creationId xmlns:p14="http://schemas.microsoft.com/office/powerpoint/2010/main" val="2110867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Dangerous </a:t>
            </a:r>
            <a:r>
              <a:rPr lang="en-US" b="1" dirty="0"/>
              <a:t>Machine parts and mechanical motions </a:t>
            </a:r>
            <a:endParaRPr lang="en-US" dirty="0"/>
          </a:p>
          <a:p>
            <a:pPr marL="514350" indent="-514350">
              <a:buFont typeface="+mj-lt"/>
              <a:buAutoNum type="arabicPeriod"/>
            </a:pPr>
            <a:r>
              <a:rPr lang="en-US" b="1" dirty="0" smtClean="0"/>
              <a:t>Pressure </a:t>
            </a:r>
            <a:r>
              <a:rPr lang="en-US" b="1" dirty="0"/>
              <a:t>vessels, pressure system, hoist tackles, </a:t>
            </a:r>
            <a:endParaRPr lang="en-US" dirty="0"/>
          </a:p>
          <a:p>
            <a:pPr marL="514350" indent="-514350">
              <a:buFont typeface="+mj-lt"/>
              <a:buAutoNum type="arabicPeriod"/>
            </a:pPr>
            <a:r>
              <a:rPr lang="en-US" b="1" dirty="0" smtClean="0"/>
              <a:t>Thermic </a:t>
            </a:r>
            <a:r>
              <a:rPr lang="en-US" b="1" dirty="0"/>
              <a:t>fluid heaters, solvent extraction plants</a:t>
            </a:r>
            <a:endParaRPr lang="en-US" dirty="0"/>
          </a:p>
          <a:p>
            <a:pPr marL="514350" indent="-514350">
              <a:buFont typeface="+mj-lt"/>
              <a:buAutoNum type="arabicPeriod"/>
            </a:pPr>
            <a:r>
              <a:rPr lang="en-US" b="1" dirty="0" smtClean="0"/>
              <a:t>Principles </a:t>
            </a:r>
            <a:r>
              <a:rPr lang="en-US" b="1" dirty="0"/>
              <a:t>of machine guarding</a:t>
            </a:r>
            <a:endParaRPr lang="en-US" dirty="0"/>
          </a:p>
          <a:p>
            <a:pPr marL="514350" indent="-514350">
              <a:buFont typeface="+mj-lt"/>
              <a:buAutoNum type="arabicPeriod"/>
            </a:pPr>
            <a:r>
              <a:rPr lang="en-US" b="1" dirty="0" smtClean="0"/>
              <a:t>Personal </a:t>
            </a:r>
            <a:r>
              <a:rPr lang="en-US" b="1" dirty="0"/>
              <a:t>Protective equipment</a:t>
            </a:r>
            <a:endParaRPr lang="en-US" dirty="0"/>
          </a:p>
          <a:p>
            <a:pPr marL="514350" indent="-514350">
              <a:buFont typeface="+mj-lt"/>
              <a:buAutoNum type="arabicPeriod"/>
            </a:pPr>
            <a:r>
              <a:rPr lang="en-US" b="1" dirty="0" smtClean="0"/>
              <a:t>Ergonomics</a:t>
            </a:r>
            <a:endParaRPr lang="en-US" dirty="0"/>
          </a:p>
          <a:p>
            <a:pPr marL="514350" indent="-514350">
              <a:buFont typeface="+mj-lt"/>
              <a:buAutoNum type="arabicPeriod"/>
            </a:pPr>
            <a:r>
              <a:rPr lang="en-US" b="1" dirty="0" smtClean="0"/>
              <a:t>Protection </a:t>
            </a:r>
            <a:r>
              <a:rPr lang="en-US" b="1" dirty="0"/>
              <a:t>of electrical equipment’s from being sources of ignition - flameproof </a:t>
            </a:r>
            <a:r>
              <a:rPr lang="en-US" b="1" dirty="0" smtClean="0"/>
              <a:t>fitting</a:t>
            </a:r>
            <a:endParaRPr lang="en-US" dirty="0"/>
          </a:p>
        </p:txBody>
      </p:sp>
      <p:sp>
        <p:nvSpPr>
          <p:cNvPr id="4" name="Slide Number Placeholder 3"/>
          <p:cNvSpPr>
            <a:spLocks noGrp="1"/>
          </p:cNvSpPr>
          <p:nvPr>
            <p:ph type="sldNum" sz="quarter" idx="12"/>
          </p:nvPr>
        </p:nvSpPr>
        <p:spPr/>
        <p:txBody>
          <a:bodyPr/>
          <a:lstStyle/>
          <a:p>
            <a:fld id="{D51081E8-3327-495A-9823-FC891E0968B6}" type="slidenum">
              <a:rPr lang="en-US" smtClean="0"/>
              <a:pPr/>
              <a:t>13</a:t>
            </a:fld>
            <a:endParaRPr lang="en-US"/>
          </a:p>
        </p:txBody>
      </p:sp>
    </p:spTree>
    <p:extLst>
      <p:ext uri="{BB962C8B-B14F-4D97-AF65-F5344CB8AC3E}">
        <p14:creationId xmlns:p14="http://schemas.microsoft.com/office/powerpoint/2010/main" val="825456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
            </a:r>
            <a:br>
              <a:rPr lang="en-US" b="1" dirty="0" smtClean="0"/>
            </a:br>
            <a:r>
              <a:rPr lang="en-US" b="1" dirty="0" smtClean="0"/>
              <a:t>Accidents </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b="1" dirty="0" smtClean="0"/>
              <a:t>Theories </a:t>
            </a:r>
            <a:r>
              <a:rPr lang="en-US" b="1" dirty="0"/>
              <a:t>of accident</a:t>
            </a:r>
            <a:endParaRPr lang="en-US" dirty="0"/>
          </a:p>
          <a:p>
            <a:pPr marL="514350" indent="-514350">
              <a:buFont typeface="+mj-lt"/>
              <a:buAutoNum type="arabicPeriod"/>
            </a:pPr>
            <a:r>
              <a:rPr lang="en-US" b="1" dirty="0" smtClean="0"/>
              <a:t>Accident </a:t>
            </a:r>
            <a:r>
              <a:rPr lang="en-US" b="1" dirty="0"/>
              <a:t>prevention</a:t>
            </a:r>
            <a:endParaRPr lang="en-US" dirty="0"/>
          </a:p>
          <a:p>
            <a:pPr marL="514350" indent="-514350">
              <a:buFont typeface="+mj-lt"/>
              <a:buAutoNum type="arabicPeriod"/>
            </a:pPr>
            <a:r>
              <a:rPr lang="en-US" b="1" dirty="0" smtClean="0"/>
              <a:t>Protection </a:t>
            </a:r>
            <a:r>
              <a:rPr lang="en-US" b="1" dirty="0"/>
              <a:t>of electrical equipment’s from being sources of ignition - flameproof fitting</a:t>
            </a:r>
            <a:endParaRPr lang="en-US" dirty="0"/>
          </a:p>
          <a:p>
            <a:pPr marL="514350" indent="-514350">
              <a:buFont typeface="+mj-lt"/>
              <a:buAutoNum type="arabicPeriod"/>
            </a:pPr>
            <a:r>
              <a:rPr lang="en-US" b="1" dirty="0" smtClean="0"/>
              <a:t>Maintaining </a:t>
            </a:r>
            <a:r>
              <a:rPr lang="en-US" b="1" dirty="0"/>
              <a:t>potentially toxic substance below TLV</a:t>
            </a:r>
            <a:endParaRPr lang="en-US" dirty="0"/>
          </a:p>
          <a:p>
            <a:pPr marL="514350" indent="-514350">
              <a:buFont typeface="+mj-lt"/>
              <a:buAutoNum type="arabicPeriod"/>
            </a:pPr>
            <a:r>
              <a:rPr lang="en-US" b="1" dirty="0" smtClean="0"/>
              <a:t>Area </a:t>
            </a:r>
            <a:r>
              <a:rPr lang="en-US" b="1" dirty="0"/>
              <a:t>Classification Code </a:t>
            </a:r>
            <a:endParaRPr lang="en-US" dirty="0"/>
          </a:p>
          <a:p>
            <a:pPr marL="514350" indent="-514350">
              <a:buFont typeface="+mj-lt"/>
              <a:buAutoNum type="arabicPeriod"/>
            </a:pPr>
            <a:r>
              <a:rPr lang="en-US" b="1" dirty="0" smtClean="0"/>
              <a:t>Accident </a:t>
            </a:r>
            <a:r>
              <a:rPr lang="en-US" b="1" dirty="0"/>
              <a:t>enquiry</a:t>
            </a:r>
            <a:endParaRPr lang="en-US" dirty="0"/>
          </a:p>
          <a:p>
            <a:pPr marL="514350" indent="-514350">
              <a:buFont typeface="+mj-lt"/>
              <a:buAutoNum type="arabicPeriod"/>
            </a:pPr>
            <a:r>
              <a:rPr lang="en-US" b="1" dirty="0" smtClean="0"/>
              <a:t>Occupational </a:t>
            </a:r>
            <a:r>
              <a:rPr lang="en-US" b="1" dirty="0"/>
              <a:t>Health Centre</a:t>
            </a:r>
            <a:endParaRPr lang="en-US" dirty="0"/>
          </a:p>
          <a:p>
            <a:pPr marL="514350" indent="-514350">
              <a:buFont typeface="+mj-lt"/>
              <a:buAutoNum type="arabicPeriod"/>
            </a:pPr>
            <a:r>
              <a:rPr lang="en-US" b="1" dirty="0" smtClean="0"/>
              <a:t>Periodic </a:t>
            </a:r>
            <a:r>
              <a:rPr lang="en-US" b="1" dirty="0"/>
              <a:t>medical examination of the workers by doctor </a:t>
            </a:r>
            <a:endParaRPr lang="en-US" dirty="0"/>
          </a:p>
          <a:p>
            <a:pPr marL="514350" indent="-514350">
              <a:buFont typeface="+mj-lt"/>
              <a:buAutoNum type="arabicPeriod"/>
            </a:pPr>
            <a:r>
              <a:rPr lang="en-US" b="1" dirty="0" smtClean="0"/>
              <a:t>Environmental </a:t>
            </a:r>
            <a:r>
              <a:rPr lang="en-US" b="1" dirty="0"/>
              <a:t>Impact </a:t>
            </a:r>
            <a:r>
              <a:rPr lang="en-US" b="1" dirty="0" smtClean="0"/>
              <a:t>Assessment</a:t>
            </a:r>
            <a:endParaRPr lang="en-US" dirty="0"/>
          </a:p>
        </p:txBody>
      </p:sp>
      <p:sp>
        <p:nvSpPr>
          <p:cNvPr id="4" name="Slide Number Placeholder 3"/>
          <p:cNvSpPr>
            <a:spLocks noGrp="1"/>
          </p:cNvSpPr>
          <p:nvPr>
            <p:ph type="sldNum" sz="quarter" idx="12"/>
          </p:nvPr>
        </p:nvSpPr>
        <p:spPr/>
        <p:txBody>
          <a:bodyPr/>
          <a:lstStyle/>
          <a:p>
            <a:fld id="{D51081E8-3327-495A-9823-FC891E0968B6}" type="slidenum">
              <a:rPr lang="en-US" smtClean="0"/>
              <a:pPr/>
              <a:t>14</a:t>
            </a:fld>
            <a:endParaRPr lang="en-US"/>
          </a:p>
        </p:txBody>
      </p:sp>
    </p:spTree>
    <p:extLst>
      <p:ext uri="{BB962C8B-B14F-4D97-AF65-F5344CB8AC3E}">
        <p14:creationId xmlns:p14="http://schemas.microsoft.com/office/powerpoint/2010/main" val="4222924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normAutofit/>
          </a:bodyPr>
          <a:lstStyle/>
          <a:p>
            <a:r>
              <a:rPr lang="en-US" b="1" dirty="0" smtClean="0"/>
              <a:t>Use </a:t>
            </a:r>
            <a:r>
              <a:rPr lang="en-US" b="1" dirty="0"/>
              <a:t>of advance technologies in the field of Safety</a:t>
            </a:r>
            <a:endParaRPr lang="en-US" dirty="0"/>
          </a:p>
          <a:p>
            <a:pPr marL="514350" indent="-514350">
              <a:buFont typeface="+mj-lt"/>
              <a:buAutoNum type="arabicPeriod"/>
            </a:pPr>
            <a:r>
              <a:rPr lang="en-US" b="1" dirty="0" smtClean="0"/>
              <a:t>Safety </a:t>
            </a:r>
            <a:r>
              <a:rPr lang="en-US" b="1" dirty="0"/>
              <a:t>relief system </a:t>
            </a:r>
            <a:endParaRPr lang="en-US" dirty="0"/>
          </a:p>
          <a:p>
            <a:pPr marL="514350" indent="-514350">
              <a:buFont typeface="+mj-lt"/>
              <a:buAutoNum type="arabicPeriod"/>
            </a:pPr>
            <a:r>
              <a:rPr lang="en-US" b="1" dirty="0" smtClean="0"/>
              <a:t>Process </a:t>
            </a:r>
            <a:r>
              <a:rPr lang="en-US" b="1" dirty="0"/>
              <a:t>Safety management</a:t>
            </a:r>
            <a:endParaRPr lang="en-US" dirty="0"/>
          </a:p>
          <a:p>
            <a:pPr marL="514350" indent="-514350">
              <a:buFont typeface="+mj-lt"/>
              <a:buAutoNum type="arabicPeriod"/>
            </a:pPr>
            <a:r>
              <a:rPr lang="en-US" b="1" dirty="0" smtClean="0"/>
              <a:t>Safety </a:t>
            </a:r>
            <a:r>
              <a:rPr lang="en-US" b="1" dirty="0"/>
              <a:t>Audit</a:t>
            </a:r>
            <a:endParaRPr lang="en-US" dirty="0"/>
          </a:p>
          <a:p>
            <a:pPr marL="514350" indent="-514350">
              <a:buFont typeface="+mj-lt"/>
              <a:buAutoNum type="arabicPeriod"/>
            </a:pPr>
            <a:r>
              <a:rPr lang="en-US" b="1" dirty="0" smtClean="0"/>
              <a:t>Safety </a:t>
            </a:r>
            <a:r>
              <a:rPr lang="en-US" b="1" dirty="0"/>
              <a:t>Reports</a:t>
            </a:r>
            <a:endParaRPr lang="en-US" dirty="0"/>
          </a:p>
          <a:p>
            <a:pPr marL="514350" indent="-514350">
              <a:buFont typeface="+mj-lt"/>
              <a:buAutoNum type="arabicPeriod"/>
            </a:pPr>
            <a:r>
              <a:rPr lang="en-US" b="1" dirty="0" smtClean="0"/>
              <a:t>Chemical </a:t>
            </a:r>
            <a:r>
              <a:rPr lang="en-US" b="1" dirty="0"/>
              <a:t>Industry </a:t>
            </a:r>
            <a:r>
              <a:rPr lang="en-US" b="1" dirty="0" smtClean="0"/>
              <a:t>Safety</a:t>
            </a:r>
            <a:endParaRPr lang="en-US" dirty="0"/>
          </a:p>
        </p:txBody>
      </p:sp>
      <p:sp>
        <p:nvSpPr>
          <p:cNvPr id="4" name="Slide Number Placeholder 3"/>
          <p:cNvSpPr>
            <a:spLocks noGrp="1"/>
          </p:cNvSpPr>
          <p:nvPr>
            <p:ph type="sldNum" sz="quarter" idx="12"/>
          </p:nvPr>
        </p:nvSpPr>
        <p:spPr/>
        <p:txBody>
          <a:bodyPr/>
          <a:lstStyle/>
          <a:p>
            <a:fld id="{D51081E8-3327-495A-9823-FC891E0968B6}" type="slidenum">
              <a:rPr lang="en-US" smtClean="0"/>
              <a:pPr/>
              <a:t>15</a:t>
            </a:fld>
            <a:endParaRPr lang="en-US"/>
          </a:p>
        </p:txBody>
      </p:sp>
    </p:spTree>
    <p:extLst>
      <p:ext uri="{BB962C8B-B14F-4D97-AF65-F5344CB8AC3E}">
        <p14:creationId xmlns:p14="http://schemas.microsoft.com/office/powerpoint/2010/main" val="3071354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Hazard </a:t>
            </a:r>
            <a:r>
              <a:rPr lang="en-US" b="1" dirty="0"/>
              <a:t>Identification and Risk assessment</a:t>
            </a:r>
            <a:endParaRPr lang="en-US" dirty="0"/>
          </a:p>
          <a:p>
            <a:pPr marL="514350" indent="-514350">
              <a:buFont typeface="+mj-lt"/>
              <a:buAutoNum type="arabicPeriod"/>
            </a:pPr>
            <a:r>
              <a:rPr lang="en-US" b="1" dirty="0" smtClean="0"/>
              <a:t>Hazard </a:t>
            </a:r>
            <a:r>
              <a:rPr lang="en-US" b="1" dirty="0"/>
              <a:t>&amp; Operability Study - HAZOP</a:t>
            </a:r>
            <a:endParaRPr lang="en-US" dirty="0"/>
          </a:p>
          <a:p>
            <a:pPr marL="514350" indent="-514350">
              <a:buFont typeface="+mj-lt"/>
              <a:buAutoNum type="arabicPeriod"/>
            </a:pPr>
            <a:r>
              <a:rPr lang="en-US" b="1" dirty="0" smtClean="0"/>
              <a:t>Vulnerability </a:t>
            </a:r>
            <a:r>
              <a:rPr lang="en-US" b="1" dirty="0"/>
              <a:t>Analysis</a:t>
            </a:r>
            <a:endParaRPr lang="en-US" dirty="0"/>
          </a:p>
          <a:p>
            <a:pPr marL="514350" indent="-514350">
              <a:buFont typeface="+mj-lt"/>
              <a:buAutoNum type="arabicPeriod"/>
            </a:pPr>
            <a:r>
              <a:rPr lang="en-US" b="1" dirty="0" smtClean="0"/>
              <a:t>Quantitative </a:t>
            </a:r>
            <a:r>
              <a:rPr lang="en-US" b="1" dirty="0"/>
              <a:t>risk assessment</a:t>
            </a:r>
            <a:endParaRPr lang="en-US" dirty="0"/>
          </a:p>
          <a:p>
            <a:pPr marL="514350" indent="-514350">
              <a:buFont typeface="+mj-lt"/>
              <a:buAutoNum type="arabicPeriod"/>
            </a:pPr>
            <a:r>
              <a:rPr lang="en-US" b="1" dirty="0" smtClean="0"/>
              <a:t>Qualitative </a:t>
            </a:r>
            <a:r>
              <a:rPr lang="en-US" b="1" dirty="0"/>
              <a:t>risk assessment </a:t>
            </a:r>
            <a:endParaRPr lang="en-US" dirty="0"/>
          </a:p>
          <a:p>
            <a:pPr marL="514350" indent="-514350">
              <a:buFont typeface="+mj-lt"/>
              <a:buAutoNum type="arabicPeriod"/>
            </a:pPr>
            <a:r>
              <a:rPr lang="en-US" b="1" dirty="0" smtClean="0"/>
              <a:t>What-if </a:t>
            </a:r>
            <a:r>
              <a:rPr lang="en-US" b="1" dirty="0"/>
              <a:t>analysis</a:t>
            </a:r>
            <a:endParaRPr lang="en-US" dirty="0"/>
          </a:p>
          <a:p>
            <a:pPr marL="514350" indent="-514350">
              <a:buFont typeface="+mj-lt"/>
              <a:buAutoNum type="arabicPeriod"/>
            </a:pPr>
            <a:r>
              <a:rPr lang="en-US" b="1" dirty="0" smtClean="0"/>
              <a:t>Event </a:t>
            </a:r>
            <a:r>
              <a:rPr lang="en-US" b="1" dirty="0"/>
              <a:t>Tree Analysis</a:t>
            </a:r>
            <a:endParaRPr lang="en-US" dirty="0"/>
          </a:p>
          <a:p>
            <a:pPr marL="514350" indent="-514350">
              <a:buFont typeface="+mj-lt"/>
              <a:buAutoNum type="arabicPeriod"/>
            </a:pPr>
            <a:r>
              <a:rPr lang="en-US" b="1" dirty="0" smtClean="0"/>
              <a:t>FMEA </a:t>
            </a:r>
            <a:r>
              <a:rPr lang="en-US" b="1" dirty="0"/>
              <a:t>(failure mode and effect analysis)</a:t>
            </a:r>
            <a:endParaRPr lang="en-US" dirty="0"/>
          </a:p>
          <a:p>
            <a:pPr marL="514350" indent="-514350">
              <a:buFont typeface="+mj-lt"/>
              <a:buAutoNum type="arabicPeriod"/>
            </a:pPr>
            <a:r>
              <a:rPr lang="en-US" b="1" dirty="0" smtClean="0"/>
              <a:t>FTA </a:t>
            </a:r>
            <a:r>
              <a:rPr lang="en-US" b="1" dirty="0"/>
              <a:t>(fault tree analysis)</a:t>
            </a:r>
          </a:p>
          <a:p>
            <a:endParaRPr lang="en-US" dirty="0"/>
          </a:p>
          <a:p>
            <a:endParaRPr lang="en-US" dirty="0"/>
          </a:p>
        </p:txBody>
      </p:sp>
      <p:sp>
        <p:nvSpPr>
          <p:cNvPr id="4" name="Slide Number Placeholder 3"/>
          <p:cNvSpPr>
            <a:spLocks noGrp="1"/>
          </p:cNvSpPr>
          <p:nvPr>
            <p:ph type="sldNum" sz="quarter" idx="12"/>
          </p:nvPr>
        </p:nvSpPr>
        <p:spPr/>
        <p:txBody>
          <a:bodyPr/>
          <a:lstStyle/>
          <a:p>
            <a:fld id="{D51081E8-3327-495A-9823-FC891E0968B6}" type="slidenum">
              <a:rPr lang="en-US" smtClean="0"/>
              <a:pPr/>
              <a:t>16</a:t>
            </a:fld>
            <a:endParaRPr lang="en-US"/>
          </a:p>
        </p:txBody>
      </p:sp>
    </p:spTree>
    <p:extLst>
      <p:ext uri="{BB962C8B-B14F-4D97-AF65-F5344CB8AC3E}">
        <p14:creationId xmlns:p14="http://schemas.microsoft.com/office/powerpoint/2010/main" val="3080434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MPSC Interview for AMC</a:t>
            </a:r>
            <a:endParaRPr lang="en-US" b="1" dirty="0"/>
          </a:p>
        </p:txBody>
      </p:sp>
      <p:sp>
        <p:nvSpPr>
          <p:cNvPr id="3" name="Content Placeholder 2"/>
          <p:cNvSpPr>
            <a:spLocks noGrp="1"/>
          </p:cNvSpPr>
          <p:nvPr>
            <p:ph idx="1"/>
          </p:nvPr>
        </p:nvSpPr>
        <p:spPr/>
        <p:txBody>
          <a:bodyPr/>
          <a:lstStyle/>
          <a:p>
            <a:r>
              <a:rPr lang="en-US" b="1" dirty="0"/>
              <a:t>One has to set a target to achieve a good score in Interview so that you can get a desired rank or post. </a:t>
            </a:r>
            <a:endParaRPr lang="en-US" b="1" dirty="0" smtClean="0"/>
          </a:p>
          <a:p>
            <a:r>
              <a:rPr lang="en-US" b="1" dirty="0" smtClean="0"/>
              <a:t>With </a:t>
            </a:r>
            <a:r>
              <a:rPr lang="en-US" b="1" dirty="0"/>
              <a:t>Optimum preparation it is possible to achieve a good score.  </a:t>
            </a:r>
            <a:endParaRPr lang="en-US" b="1" dirty="0" smtClean="0"/>
          </a:p>
          <a:p>
            <a:r>
              <a:rPr lang="en-US" b="1" dirty="0" smtClean="0"/>
              <a:t>One </a:t>
            </a:r>
            <a:r>
              <a:rPr lang="en-US" b="1" dirty="0"/>
              <a:t>has to understand the objectives of Interview and accordingly try to </a:t>
            </a:r>
            <a:r>
              <a:rPr lang="en-US" b="1" dirty="0" smtClean="0"/>
              <a:t>inculcate </a:t>
            </a:r>
            <a:r>
              <a:rPr lang="en-US" b="1" dirty="0"/>
              <a:t>those qualities in his or her personality.</a:t>
            </a:r>
          </a:p>
        </p:txBody>
      </p:sp>
      <p:sp>
        <p:nvSpPr>
          <p:cNvPr id="4" name="Slide Number Placeholder 3"/>
          <p:cNvSpPr>
            <a:spLocks noGrp="1"/>
          </p:cNvSpPr>
          <p:nvPr>
            <p:ph type="sldNum" sz="quarter" idx="12"/>
          </p:nvPr>
        </p:nvSpPr>
        <p:spPr/>
        <p:txBody>
          <a:bodyPr/>
          <a:lstStyle/>
          <a:p>
            <a:fld id="{D51081E8-3327-495A-9823-FC891E0968B6}" type="slidenum">
              <a:rPr lang="en-US" smtClean="0"/>
              <a:pPr/>
              <a:t>17</a:t>
            </a:fld>
            <a:endParaRPr lang="en-US"/>
          </a:p>
        </p:txBody>
      </p:sp>
    </p:spTree>
    <p:extLst>
      <p:ext uri="{BB962C8B-B14F-4D97-AF65-F5344CB8AC3E}">
        <p14:creationId xmlns:p14="http://schemas.microsoft.com/office/powerpoint/2010/main" val="2386040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endParaRPr lang="en-US" b="1" dirty="0"/>
          </a:p>
        </p:txBody>
      </p:sp>
      <p:sp>
        <p:nvSpPr>
          <p:cNvPr id="3" name="Content Placeholder 2"/>
          <p:cNvSpPr>
            <a:spLocks noGrp="1"/>
          </p:cNvSpPr>
          <p:nvPr>
            <p:ph idx="1"/>
          </p:nvPr>
        </p:nvSpPr>
        <p:spPr>
          <a:xfrm>
            <a:off x="990600" y="836712"/>
            <a:ext cx="7901880" cy="5616624"/>
          </a:xfrm>
        </p:spPr>
        <p:txBody>
          <a:bodyPr>
            <a:noAutofit/>
          </a:bodyPr>
          <a:lstStyle/>
          <a:p>
            <a:pPr marL="514350" indent="-514350">
              <a:buFont typeface="+mj-lt"/>
              <a:buAutoNum type="arabicPeriod"/>
            </a:pPr>
            <a:r>
              <a:rPr lang="en-US" sz="2000" b="1" dirty="0" smtClean="0"/>
              <a:t>The </a:t>
            </a:r>
            <a:r>
              <a:rPr lang="en-US" sz="2000" b="1" dirty="0"/>
              <a:t>object of the Interview is to assess the personal suitability of the candidate for  a career in public service by expert group of competent and unbiased </a:t>
            </a:r>
            <a:r>
              <a:rPr lang="en-US" sz="2000" b="1" dirty="0" smtClean="0"/>
              <a:t>panel members.</a:t>
            </a:r>
            <a:endParaRPr lang="en-US" sz="2000" b="1" dirty="0"/>
          </a:p>
          <a:p>
            <a:pPr marL="514350" indent="-514350">
              <a:buFont typeface="+mj-lt"/>
              <a:buAutoNum type="arabicPeriod"/>
            </a:pPr>
            <a:r>
              <a:rPr lang="en-US" sz="2000" b="1" dirty="0" smtClean="0">
                <a:solidFill>
                  <a:srgbClr val="FF0000"/>
                </a:solidFill>
              </a:rPr>
              <a:t>It </a:t>
            </a:r>
            <a:r>
              <a:rPr lang="en-US" sz="2000" b="1" dirty="0">
                <a:solidFill>
                  <a:srgbClr val="FF0000"/>
                </a:solidFill>
              </a:rPr>
              <a:t>is intended to judge the mental </a:t>
            </a:r>
            <a:r>
              <a:rPr lang="en-US" sz="2000" b="1" dirty="0" smtClean="0">
                <a:solidFill>
                  <a:srgbClr val="FF0000"/>
                </a:solidFill>
              </a:rPr>
              <a:t>caliber </a:t>
            </a:r>
            <a:r>
              <a:rPr lang="en-US" sz="2000" b="1" dirty="0">
                <a:solidFill>
                  <a:srgbClr val="FF0000"/>
                </a:solidFill>
              </a:rPr>
              <a:t>of a candidate. </a:t>
            </a:r>
          </a:p>
          <a:p>
            <a:pPr marL="514350" indent="-514350">
              <a:buFont typeface="+mj-lt"/>
              <a:buAutoNum type="arabicPeriod"/>
            </a:pPr>
            <a:r>
              <a:rPr lang="en-US" sz="2000" b="1" dirty="0" smtClean="0"/>
              <a:t>It </a:t>
            </a:r>
            <a:r>
              <a:rPr lang="en-US" sz="2000" b="1" dirty="0"/>
              <a:t>is </a:t>
            </a:r>
            <a:r>
              <a:rPr lang="en-US" sz="2000" b="1" dirty="0" smtClean="0"/>
              <a:t>an </a:t>
            </a:r>
            <a:r>
              <a:rPr lang="en-US" sz="2000" b="1" dirty="0"/>
              <a:t>assessment of not only his/her intellectual qualities but also social traits and  his/her interest in current affairs. </a:t>
            </a:r>
          </a:p>
          <a:p>
            <a:pPr marL="514350" indent="-514350">
              <a:buFont typeface="+mj-lt"/>
              <a:buAutoNum type="arabicPeriod"/>
            </a:pPr>
            <a:r>
              <a:rPr lang="en-US" sz="2000" b="1" dirty="0" smtClean="0">
                <a:solidFill>
                  <a:srgbClr val="FF0000"/>
                </a:solidFill>
              </a:rPr>
              <a:t>Some </a:t>
            </a:r>
            <a:r>
              <a:rPr lang="en-US" sz="2000" b="1" dirty="0">
                <a:solidFill>
                  <a:srgbClr val="FF0000"/>
                </a:solidFill>
              </a:rPr>
              <a:t>of the qualities to be judged are </a:t>
            </a:r>
            <a:r>
              <a:rPr lang="en-US" sz="2000" b="1" dirty="0" smtClean="0">
                <a:solidFill>
                  <a:srgbClr val="FF0000"/>
                </a:solidFill>
              </a:rPr>
              <a:t>- mental </a:t>
            </a:r>
            <a:r>
              <a:rPr lang="en-US" sz="2000" b="1" dirty="0">
                <a:solidFill>
                  <a:srgbClr val="FF0000"/>
                </a:solidFill>
              </a:rPr>
              <a:t>alertness, critical </a:t>
            </a:r>
            <a:r>
              <a:rPr lang="en-US" sz="2000" b="1" dirty="0" smtClean="0">
                <a:solidFill>
                  <a:srgbClr val="FF0000"/>
                </a:solidFill>
              </a:rPr>
              <a:t>power </a:t>
            </a:r>
            <a:r>
              <a:rPr lang="en-US" sz="2000" b="1" dirty="0">
                <a:solidFill>
                  <a:srgbClr val="FF0000"/>
                </a:solidFill>
              </a:rPr>
              <a:t>of assimilation,  clear and logical exposition, balance of </a:t>
            </a:r>
            <a:r>
              <a:rPr lang="en-US" sz="2000" b="1" dirty="0" smtClean="0">
                <a:solidFill>
                  <a:srgbClr val="FF0000"/>
                </a:solidFill>
              </a:rPr>
              <a:t>judgment, </a:t>
            </a:r>
            <a:r>
              <a:rPr lang="en-US" sz="2000" b="1" dirty="0">
                <a:solidFill>
                  <a:srgbClr val="FF0000"/>
                </a:solidFill>
              </a:rPr>
              <a:t>variety and depth of interest, ability for social cohesion and leadership,  intellectual and moral integrity.</a:t>
            </a:r>
          </a:p>
          <a:p>
            <a:pPr marL="514350" indent="-514350">
              <a:buFont typeface="+mj-lt"/>
              <a:buAutoNum type="arabicPeriod"/>
            </a:pPr>
            <a:r>
              <a:rPr lang="en-US" sz="2000" b="1" dirty="0" smtClean="0"/>
              <a:t>Questions </a:t>
            </a:r>
            <a:r>
              <a:rPr lang="en-US" sz="2000" b="1" dirty="0"/>
              <a:t>will be asked on matters of general interest. Interview is intended to be a test  of both the </a:t>
            </a:r>
            <a:r>
              <a:rPr lang="en-US" sz="2000" b="1" dirty="0" err="1"/>
              <a:t>specialised</a:t>
            </a:r>
            <a:r>
              <a:rPr lang="en-US" sz="2000" b="1" dirty="0"/>
              <a:t> or general knowledge of the candidates.</a:t>
            </a:r>
          </a:p>
          <a:p>
            <a:pPr marL="514350" indent="-514350">
              <a:buFont typeface="+mj-lt"/>
              <a:buAutoNum type="arabicPeriod"/>
            </a:pPr>
            <a:r>
              <a:rPr lang="en-US" sz="2000" b="1" dirty="0" smtClean="0">
                <a:solidFill>
                  <a:srgbClr val="FF0000"/>
                </a:solidFill>
              </a:rPr>
              <a:t>The </a:t>
            </a:r>
            <a:r>
              <a:rPr lang="en-US" sz="2000" b="1" dirty="0">
                <a:solidFill>
                  <a:srgbClr val="FF0000"/>
                </a:solidFill>
              </a:rPr>
              <a:t>technique of the Interview</a:t>
            </a:r>
            <a:r>
              <a:rPr lang="en-US" sz="2000" b="1" dirty="0" smtClean="0">
                <a:solidFill>
                  <a:srgbClr val="FF0000"/>
                </a:solidFill>
              </a:rPr>
              <a:t> </a:t>
            </a:r>
            <a:r>
              <a:rPr lang="en-US" sz="2000" b="1" dirty="0">
                <a:solidFill>
                  <a:srgbClr val="FF0000"/>
                </a:solidFill>
              </a:rPr>
              <a:t>is that of a natural, directed and purposive assessment, intended to reveal the mental qualities of the candidate.</a:t>
            </a:r>
          </a:p>
        </p:txBody>
      </p:sp>
      <p:sp>
        <p:nvSpPr>
          <p:cNvPr id="4" name="Slide Number Placeholder 3"/>
          <p:cNvSpPr>
            <a:spLocks noGrp="1"/>
          </p:cNvSpPr>
          <p:nvPr>
            <p:ph type="sldNum" sz="quarter" idx="12"/>
          </p:nvPr>
        </p:nvSpPr>
        <p:spPr/>
        <p:txBody>
          <a:bodyPr/>
          <a:lstStyle/>
          <a:p>
            <a:fld id="{D51081E8-3327-495A-9823-FC891E0968B6}" type="slidenum">
              <a:rPr lang="en-US" smtClean="0"/>
              <a:pPr/>
              <a:t>18</a:t>
            </a:fld>
            <a:endParaRPr lang="en-US"/>
          </a:p>
        </p:txBody>
      </p:sp>
    </p:spTree>
    <p:extLst>
      <p:ext uri="{BB962C8B-B14F-4D97-AF65-F5344CB8AC3E}">
        <p14:creationId xmlns:p14="http://schemas.microsoft.com/office/powerpoint/2010/main" val="2468256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a:xfrm>
            <a:off x="990600" y="908720"/>
            <a:ext cx="7901880" cy="5544616"/>
          </a:xfrm>
        </p:spPr>
        <p:txBody>
          <a:bodyPr>
            <a:noAutofit/>
          </a:bodyPr>
          <a:lstStyle/>
          <a:p>
            <a:pPr marL="0" indent="0">
              <a:buNone/>
            </a:pPr>
            <a:r>
              <a:rPr lang="en-US" sz="2400" b="1" dirty="0">
                <a:solidFill>
                  <a:srgbClr val="FF0000"/>
                </a:solidFill>
              </a:rPr>
              <a:t>M</a:t>
            </a:r>
            <a:r>
              <a:rPr lang="en-US" sz="2400" b="1" dirty="0" smtClean="0">
                <a:solidFill>
                  <a:srgbClr val="FF0000"/>
                </a:solidFill>
              </a:rPr>
              <a:t>PSC </a:t>
            </a:r>
            <a:r>
              <a:rPr lang="en-US" sz="2400" b="1" dirty="0">
                <a:solidFill>
                  <a:srgbClr val="FF0000"/>
                </a:solidFill>
              </a:rPr>
              <a:t>tries to assess personality of the candidate by asking  general questions, intended to test the various </a:t>
            </a:r>
            <a:r>
              <a:rPr lang="en-US" sz="2400" b="1" dirty="0" smtClean="0">
                <a:solidFill>
                  <a:srgbClr val="FF0000"/>
                </a:solidFill>
              </a:rPr>
              <a:t>traits…. </a:t>
            </a:r>
          </a:p>
          <a:p>
            <a:pPr marL="457200" indent="-457200">
              <a:buFont typeface="+mj-lt"/>
              <a:buAutoNum type="arabicPeriod"/>
            </a:pPr>
            <a:r>
              <a:rPr lang="en-US" sz="2400" b="1" dirty="0" smtClean="0"/>
              <a:t>Personal </a:t>
            </a:r>
            <a:r>
              <a:rPr lang="en-US" sz="2400" b="1" dirty="0"/>
              <a:t>suitability of the candidate for  a career in public service</a:t>
            </a:r>
          </a:p>
          <a:p>
            <a:pPr marL="514350" indent="-514350">
              <a:buFont typeface="+mj-lt"/>
              <a:buAutoNum type="arabicPeriod"/>
            </a:pPr>
            <a:r>
              <a:rPr lang="en-US" sz="2400" b="1" dirty="0" smtClean="0"/>
              <a:t>Critical </a:t>
            </a:r>
            <a:r>
              <a:rPr lang="en-US" sz="2400" b="1" dirty="0"/>
              <a:t>power of assimilation</a:t>
            </a:r>
          </a:p>
          <a:p>
            <a:pPr marL="514350" indent="-514350">
              <a:buFont typeface="+mj-lt"/>
              <a:buAutoNum type="arabicPeriod"/>
            </a:pPr>
            <a:r>
              <a:rPr lang="en-US" sz="2400" b="1" dirty="0" smtClean="0"/>
              <a:t>Clear </a:t>
            </a:r>
            <a:r>
              <a:rPr lang="en-US" sz="2400" b="1" dirty="0"/>
              <a:t>and logical exposition</a:t>
            </a:r>
          </a:p>
          <a:p>
            <a:pPr marL="514350" indent="-514350">
              <a:buFont typeface="+mj-lt"/>
              <a:buAutoNum type="arabicPeriod"/>
            </a:pPr>
            <a:r>
              <a:rPr lang="en-US" sz="2400" b="1" dirty="0" smtClean="0"/>
              <a:t>Balance </a:t>
            </a:r>
            <a:r>
              <a:rPr lang="en-US" sz="2400" b="1" dirty="0"/>
              <a:t>of </a:t>
            </a:r>
            <a:r>
              <a:rPr lang="en-US" sz="2400" b="1" dirty="0" smtClean="0"/>
              <a:t>judgment</a:t>
            </a:r>
            <a:endParaRPr lang="en-US" sz="2400" b="1" dirty="0"/>
          </a:p>
          <a:p>
            <a:pPr marL="514350" indent="-514350">
              <a:buFont typeface="+mj-lt"/>
              <a:buAutoNum type="arabicPeriod"/>
            </a:pPr>
            <a:r>
              <a:rPr lang="en-US" sz="2400" b="1" dirty="0" smtClean="0"/>
              <a:t>Variety </a:t>
            </a:r>
            <a:r>
              <a:rPr lang="en-US" sz="2400" b="1" dirty="0"/>
              <a:t>and depth of interest</a:t>
            </a:r>
          </a:p>
          <a:p>
            <a:pPr marL="514350" indent="-514350">
              <a:buFont typeface="+mj-lt"/>
              <a:buAutoNum type="arabicPeriod"/>
            </a:pPr>
            <a:r>
              <a:rPr lang="en-US" sz="2400" b="1" dirty="0" smtClean="0"/>
              <a:t>Ability </a:t>
            </a:r>
            <a:r>
              <a:rPr lang="en-US" sz="2400" b="1" dirty="0"/>
              <a:t>for social cohesion and leadership</a:t>
            </a:r>
          </a:p>
          <a:p>
            <a:pPr marL="514350" indent="-514350">
              <a:buFont typeface="+mj-lt"/>
              <a:buAutoNum type="arabicPeriod"/>
            </a:pPr>
            <a:r>
              <a:rPr lang="en-US" sz="2400" b="1" dirty="0" smtClean="0"/>
              <a:t>Intellectual </a:t>
            </a:r>
            <a:r>
              <a:rPr lang="en-US" sz="2400" b="1" dirty="0"/>
              <a:t>and moral integrity</a:t>
            </a:r>
          </a:p>
          <a:p>
            <a:pPr marL="514350" indent="-514350">
              <a:buFont typeface="+mj-lt"/>
              <a:buAutoNum type="arabicPeriod"/>
            </a:pPr>
            <a:r>
              <a:rPr lang="en-US" sz="2400" b="1" dirty="0" smtClean="0"/>
              <a:t>Assessment </a:t>
            </a:r>
            <a:r>
              <a:rPr lang="en-US" sz="2400" b="1" dirty="0"/>
              <a:t>of </a:t>
            </a:r>
            <a:r>
              <a:rPr lang="en-US" sz="2400" b="1" dirty="0" err="1"/>
              <a:t>specialised</a:t>
            </a:r>
            <a:r>
              <a:rPr lang="en-US" sz="2400" b="1" dirty="0"/>
              <a:t> or general </a:t>
            </a:r>
            <a:r>
              <a:rPr lang="en-US" sz="2400" b="1" dirty="0" smtClean="0"/>
              <a:t>knowledge</a:t>
            </a:r>
            <a:endParaRPr lang="en-US" sz="2400" b="1" dirty="0"/>
          </a:p>
          <a:p>
            <a:pPr marL="514350" indent="-514350">
              <a:buFont typeface="+mj-lt"/>
              <a:buAutoNum type="arabicPeriod"/>
            </a:pPr>
            <a:r>
              <a:rPr lang="en-US" sz="2400" b="1" dirty="0" smtClean="0"/>
              <a:t>Interest </a:t>
            </a:r>
            <a:r>
              <a:rPr lang="en-US" sz="2400" b="1" dirty="0"/>
              <a:t>in current </a:t>
            </a:r>
            <a:r>
              <a:rPr lang="en-US" sz="2400" b="1" dirty="0" smtClean="0"/>
              <a:t>events</a:t>
            </a:r>
          </a:p>
          <a:p>
            <a:pPr marL="514350" indent="-514350">
              <a:buFont typeface="+mj-lt"/>
              <a:buAutoNum type="arabicPeriod"/>
            </a:pPr>
            <a:r>
              <a:rPr lang="en-US" sz="2400" b="1" dirty="0"/>
              <a:t>Mental alertness - mental caliber  </a:t>
            </a:r>
          </a:p>
        </p:txBody>
      </p:sp>
      <p:sp>
        <p:nvSpPr>
          <p:cNvPr id="4" name="Slide Number Placeholder 3"/>
          <p:cNvSpPr>
            <a:spLocks noGrp="1"/>
          </p:cNvSpPr>
          <p:nvPr>
            <p:ph type="sldNum" sz="quarter" idx="12"/>
          </p:nvPr>
        </p:nvSpPr>
        <p:spPr/>
        <p:txBody>
          <a:bodyPr/>
          <a:lstStyle/>
          <a:p>
            <a:fld id="{D51081E8-3327-495A-9823-FC891E0968B6}" type="slidenum">
              <a:rPr lang="en-US" smtClean="0"/>
              <a:pPr/>
              <a:t>19</a:t>
            </a:fld>
            <a:endParaRPr lang="en-US"/>
          </a:p>
        </p:txBody>
      </p:sp>
    </p:spTree>
    <p:extLst>
      <p:ext uri="{BB962C8B-B14F-4D97-AF65-F5344CB8AC3E}">
        <p14:creationId xmlns:p14="http://schemas.microsoft.com/office/powerpoint/2010/main" val="2883601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t>Candidates Selected for Interview 45 for 9 Posts</a:t>
            </a:r>
            <a:endParaRPr lang="en-US" sz="3600" b="1" dirty="0"/>
          </a:p>
        </p:txBody>
      </p:sp>
      <p:sp>
        <p:nvSpPr>
          <p:cNvPr id="3" name="Slide Number Placeholder 2"/>
          <p:cNvSpPr>
            <a:spLocks noGrp="1"/>
          </p:cNvSpPr>
          <p:nvPr>
            <p:ph type="sldNum" sz="quarter" idx="12"/>
          </p:nvPr>
        </p:nvSpPr>
        <p:spPr/>
        <p:txBody>
          <a:bodyPr/>
          <a:lstStyle/>
          <a:p>
            <a:fld id="{D51081E8-3327-495A-9823-FC891E0968B6}" type="slidenum">
              <a:rPr lang="en-US" smtClean="0"/>
              <a:pPr/>
              <a:t>2</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836711"/>
            <a:ext cx="7812360" cy="562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5271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b="1" dirty="0" smtClean="0"/>
              <a:t>Personality Traits </a:t>
            </a:r>
            <a:endParaRPr lang="en-US" b="1" dirty="0"/>
          </a:p>
        </p:txBody>
      </p:sp>
      <p:sp>
        <p:nvSpPr>
          <p:cNvPr id="5" name="Content Placeholder 4"/>
          <p:cNvSpPr>
            <a:spLocks noGrp="1"/>
          </p:cNvSpPr>
          <p:nvPr>
            <p:ph idx="1"/>
          </p:nvPr>
        </p:nvSpPr>
        <p:spPr>
          <a:xfrm>
            <a:off x="1043608" y="908720"/>
            <a:ext cx="7912224" cy="5256584"/>
          </a:xfrm>
        </p:spPr>
        <p:txBody>
          <a:bodyPr>
            <a:noAutofit/>
          </a:bodyPr>
          <a:lstStyle/>
          <a:p>
            <a:pPr marL="514350" indent="-514350">
              <a:buFont typeface="+mj-lt"/>
              <a:buAutoNum type="arabicPeriod"/>
            </a:pPr>
            <a:r>
              <a:rPr lang="en-US" sz="2800" b="1" dirty="0" smtClean="0">
                <a:solidFill>
                  <a:srgbClr val="FF0000"/>
                </a:solidFill>
              </a:rPr>
              <a:t>Personal Suitability….. TK, BC, MS</a:t>
            </a:r>
          </a:p>
          <a:p>
            <a:pPr marL="514350" indent="-514350">
              <a:buFont typeface="+mj-lt"/>
              <a:buAutoNum type="arabicPeriod"/>
            </a:pPr>
            <a:r>
              <a:rPr lang="en-US" sz="2800" b="1" dirty="0" smtClean="0"/>
              <a:t>Critical power of assimilation</a:t>
            </a:r>
          </a:p>
          <a:p>
            <a:pPr marL="514350" indent="-514350">
              <a:buFont typeface="+mj-lt"/>
              <a:buAutoNum type="arabicPeriod"/>
            </a:pPr>
            <a:r>
              <a:rPr lang="en-US" sz="2800" b="1" dirty="0" smtClean="0">
                <a:solidFill>
                  <a:srgbClr val="FF0000"/>
                </a:solidFill>
              </a:rPr>
              <a:t>Clear and logical exposition</a:t>
            </a:r>
          </a:p>
          <a:p>
            <a:pPr marL="514350" indent="-514350">
              <a:buFont typeface="+mj-lt"/>
              <a:buAutoNum type="arabicPeriod"/>
            </a:pPr>
            <a:r>
              <a:rPr lang="en-US" sz="2800" b="1" dirty="0" smtClean="0"/>
              <a:t>Depth &amp; Variety of interest</a:t>
            </a:r>
          </a:p>
          <a:p>
            <a:pPr marL="514350" indent="-514350">
              <a:buFont typeface="+mj-lt"/>
              <a:buAutoNum type="arabicPeriod"/>
            </a:pPr>
            <a:r>
              <a:rPr lang="en-US" sz="2800" b="1" dirty="0" smtClean="0">
                <a:solidFill>
                  <a:srgbClr val="FF0000"/>
                </a:solidFill>
              </a:rPr>
              <a:t>Balance of </a:t>
            </a:r>
            <a:r>
              <a:rPr lang="en-US" sz="2800" b="1" dirty="0" err="1" smtClean="0">
                <a:solidFill>
                  <a:srgbClr val="FF0000"/>
                </a:solidFill>
              </a:rPr>
              <a:t>judgement</a:t>
            </a:r>
            <a:endParaRPr lang="en-US" sz="2800" b="1" dirty="0" smtClean="0">
              <a:solidFill>
                <a:srgbClr val="FF0000"/>
              </a:solidFill>
            </a:endParaRPr>
          </a:p>
          <a:p>
            <a:pPr marL="514350" indent="-514350">
              <a:buFont typeface="+mj-lt"/>
              <a:buAutoNum type="arabicPeriod"/>
            </a:pPr>
            <a:r>
              <a:rPr lang="en-US" sz="2800" b="1" dirty="0" smtClean="0"/>
              <a:t>Intellectual &amp; Moral integrity</a:t>
            </a:r>
          </a:p>
          <a:p>
            <a:pPr marL="514350" indent="-514350">
              <a:buFont typeface="+mj-lt"/>
              <a:buAutoNum type="arabicPeriod"/>
            </a:pPr>
            <a:r>
              <a:rPr lang="en-US" sz="2800" b="1" dirty="0" smtClean="0">
                <a:solidFill>
                  <a:srgbClr val="FF0000"/>
                </a:solidFill>
              </a:rPr>
              <a:t>Social cohesion &amp; Leadership</a:t>
            </a:r>
          </a:p>
          <a:p>
            <a:pPr marL="514350" indent="-514350">
              <a:buFont typeface="+mj-lt"/>
              <a:buAutoNum type="arabicPeriod"/>
            </a:pPr>
            <a:r>
              <a:rPr lang="en-US" sz="2800" b="1" dirty="0" smtClean="0"/>
              <a:t>Communication skills</a:t>
            </a:r>
          </a:p>
          <a:p>
            <a:pPr marL="514350" indent="-514350">
              <a:buFont typeface="+mj-lt"/>
              <a:buAutoNum type="arabicPeriod"/>
            </a:pPr>
            <a:r>
              <a:rPr lang="en-US" sz="2800" b="1" dirty="0">
                <a:solidFill>
                  <a:srgbClr val="FF0000"/>
                </a:solidFill>
              </a:rPr>
              <a:t>Mental </a:t>
            </a:r>
            <a:r>
              <a:rPr lang="en-US" sz="2800" b="1" dirty="0" smtClean="0">
                <a:solidFill>
                  <a:srgbClr val="FF0000"/>
                </a:solidFill>
              </a:rPr>
              <a:t>alertness</a:t>
            </a:r>
          </a:p>
          <a:p>
            <a:pPr marL="514350" indent="-514350">
              <a:buFont typeface="+mj-lt"/>
              <a:buAutoNum type="arabicPeriod"/>
            </a:pPr>
            <a:r>
              <a:rPr lang="en-US" sz="2800" b="1" dirty="0"/>
              <a:t> </a:t>
            </a:r>
            <a:r>
              <a:rPr lang="en-US" sz="2800" b="1" dirty="0" smtClean="0"/>
              <a:t>ATMA</a:t>
            </a:r>
          </a:p>
          <a:p>
            <a:pPr marL="514350" indent="-514350">
              <a:buFont typeface="+mj-lt"/>
              <a:buAutoNum type="arabicPeriod"/>
            </a:pPr>
            <a:endParaRPr lang="en-US" dirty="0"/>
          </a:p>
        </p:txBody>
      </p:sp>
      <p:sp>
        <p:nvSpPr>
          <p:cNvPr id="3" name="Slide Number Placeholder 2"/>
          <p:cNvSpPr>
            <a:spLocks noGrp="1"/>
          </p:cNvSpPr>
          <p:nvPr>
            <p:ph type="sldNum" sz="quarter" idx="12"/>
          </p:nvPr>
        </p:nvSpPr>
        <p:spPr/>
        <p:txBody>
          <a:bodyPr/>
          <a:lstStyle/>
          <a:p>
            <a:fld id="{D51081E8-3327-495A-9823-FC891E0968B6}" type="slidenum">
              <a:rPr lang="en-US" smtClean="0"/>
              <a:pPr/>
              <a:t>20</a:t>
            </a:fld>
            <a:endParaRPr lang="en-US"/>
          </a:p>
        </p:txBody>
      </p:sp>
    </p:spTree>
    <p:extLst>
      <p:ext uri="{BB962C8B-B14F-4D97-AF65-F5344CB8AC3E}">
        <p14:creationId xmlns:p14="http://schemas.microsoft.com/office/powerpoint/2010/main" val="3758397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a:xfrm>
            <a:off x="990600" y="908721"/>
            <a:ext cx="7696200" cy="5187280"/>
          </a:xfrm>
        </p:spPr>
        <p:txBody>
          <a:bodyPr>
            <a:normAutofit fontScale="85000" lnSpcReduction="10000"/>
          </a:bodyPr>
          <a:lstStyle/>
          <a:p>
            <a:pPr marL="0" indent="0">
              <a:buNone/>
            </a:pPr>
            <a:r>
              <a:rPr lang="en-US" b="1" dirty="0" smtClean="0">
                <a:solidFill>
                  <a:srgbClr val="FF0000"/>
                </a:solidFill>
              </a:rPr>
              <a:t>Assessment </a:t>
            </a:r>
            <a:r>
              <a:rPr lang="en-US" b="1" dirty="0">
                <a:solidFill>
                  <a:srgbClr val="FF0000"/>
                </a:solidFill>
              </a:rPr>
              <a:t>of </a:t>
            </a:r>
            <a:r>
              <a:rPr lang="en-US" b="1" dirty="0" err="1">
                <a:solidFill>
                  <a:srgbClr val="FF0000"/>
                </a:solidFill>
              </a:rPr>
              <a:t>specialised</a:t>
            </a:r>
            <a:r>
              <a:rPr lang="en-US" b="1" dirty="0">
                <a:solidFill>
                  <a:srgbClr val="FF0000"/>
                </a:solidFill>
              </a:rPr>
              <a:t> or general knowledge of the candidate -</a:t>
            </a:r>
          </a:p>
          <a:p>
            <a:r>
              <a:rPr lang="en-US" b="1" dirty="0"/>
              <a:t>Questions are designed in such a manner, that they will test Candidate's </a:t>
            </a:r>
            <a:r>
              <a:rPr lang="en-US" b="1" dirty="0" smtClean="0"/>
              <a:t>optimism </a:t>
            </a:r>
            <a:r>
              <a:rPr lang="en-US" b="1" dirty="0"/>
              <a:t>in </a:t>
            </a:r>
            <a:r>
              <a:rPr lang="en-US" b="1" dirty="0" err="1"/>
              <a:t>Specialised</a:t>
            </a:r>
            <a:r>
              <a:rPr lang="en-US" b="1" dirty="0"/>
              <a:t> or General Knowledge related to following </a:t>
            </a:r>
            <a:r>
              <a:rPr lang="en-US" b="1" dirty="0" smtClean="0"/>
              <a:t>qualities -</a:t>
            </a:r>
            <a:endParaRPr lang="en-US" b="1" dirty="0"/>
          </a:p>
          <a:p>
            <a:pPr marL="514350" indent="-514350">
              <a:buFont typeface="+mj-lt"/>
              <a:buAutoNum type="arabicPeriod"/>
            </a:pPr>
            <a:r>
              <a:rPr lang="en-US" b="1" dirty="0" smtClean="0"/>
              <a:t>intellectual </a:t>
            </a:r>
            <a:r>
              <a:rPr lang="en-US" b="1" dirty="0"/>
              <a:t>qualities (IQ)</a:t>
            </a:r>
          </a:p>
          <a:p>
            <a:pPr marL="514350" indent="-514350">
              <a:buFont typeface="+mj-lt"/>
              <a:buAutoNum type="arabicPeriod"/>
            </a:pPr>
            <a:r>
              <a:rPr lang="en-US" b="1" dirty="0" smtClean="0"/>
              <a:t>social </a:t>
            </a:r>
            <a:r>
              <a:rPr lang="en-US" b="1" dirty="0"/>
              <a:t>traits  (SQ)</a:t>
            </a:r>
          </a:p>
          <a:p>
            <a:pPr marL="514350" indent="-514350">
              <a:buFont typeface="+mj-lt"/>
              <a:buAutoNum type="arabicPeriod"/>
            </a:pPr>
            <a:r>
              <a:rPr lang="en-US" b="1" dirty="0"/>
              <a:t>t</a:t>
            </a:r>
            <a:r>
              <a:rPr lang="en-US" b="1" dirty="0" smtClean="0"/>
              <a:t>hought </a:t>
            </a:r>
            <a:r>
              <a:rPr lang="en-US" b="1" dirty="0"/>
              <a:t>process (TQ)</a:t>
            </a:r>
          </a:p>
          <a:p>
            <a:pPr marL="514350" indent="-514350">
              <a:buFont typeface="+mj-lt"/>
              <a:buAutoNum type="arabicPeriod"/>
            </a:pPr>
            <a:r>
              <a:rPr lang="en-US" b="1" dirty="0" smtClean="0"/>
              <a:t>emotional </a:t>
            </a:r>
            <a:r>
              <a:rPr lang="en-US" b="1" dirty="0"/>
              <a:t>stability (EQ)</a:t>
            </a:r>
          </a:p>
          <a:p>
            <a:r>
              <a:rPr lang="en-US" b="1" i="1" dirty="0">
                <a:solidFill>
                  <a:srgbClr val="00B050"/>
                </a:solidFill>
              </a:rPr>
              <a:t>Here optimum knowledge means the information sufficient &amp; </a:t>
            </a:r>
            <a:r>
              <a:rPr lang="en-US" b="1" i="1" dirty="0" smtClean="0">
                <a:solidFill>
                  <a:srgbClr val="00B050"/>
                </a:solidFill>
              </a:rPr>
              <a:t>essential </a:t>
            </a:r>
            <a:r>
              <a:rPr lang="en-US" b="1" i="1" dirty="0">
                <a:solidFill>
                  <a:srgbClr val="00B050"/>
                </a:solidFill>
              </a:rPr>
              <a:t>to solve a particular Q.</a:t>
            </a:r>
          </a:p>
          <a:p>
            <a:endParaRPr lang="en-US" b="1" dirty="0"/>
          </a:p>
        </p:txBody>
      </p:sp>
      <p:sp>
        <p:nvSpPr>
          <p:cNvPr id="4" name="Slide Number Placeholder 3"/>
          <p:cNvSpPr>
            <a:spLocks noGrp="1"/>
          </p:cNvSpPr>
          <p:nvPr>
            <p:ph type="sldNum" sz="quarter" idx="12"/>
          </p:nvPr>
        </p:nvSpPr>
        <p:spPr/>
        <p:txBody>
          <a:bodyPr/>
          <a:lstStyle/>
          <a:p>
            <a:fld id="{D51081E8-3327-495A-9823-FC891E0968B6}" type="slidenum">
              <a:rPr lang="en-US" smtClean="0"/>
              <a:pPr/>
              <a:t>21</a:t>
            </a:fld>
            <a:endParaRPr lang="en-US"/>
          </a:p>
        </p:txBody>
      </p:sp>
    </p:spTree>
    <p:extLst>
      <p:ext uri="{BB962C8B-B14F-4D97-AF65-F5344CB8AC3E}">
        <p14:creationId xmlns:p14="http://schemas.microsoft.com/office/powerpoint/2010/main" val="2220432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PSC</a:t>
            </a:r>
            <a:endParaRPr lang="en-US" dirty="0"/>
          </a:p>
        </p:txBody>
      </p:sp>
      <p:sp>
        <p:nvSpPr>
          <p:cNvPr id="3" name="Content Placeholder 2"/>
          <p:cNvSpPr>
            <a:spLocks noGrp="1"/>
          </p:cNvSpPr>
          <p:nvPr>
            <p:ph idx="1"/>
          </p:nvPr>
        </p:nvSpPr>
        <p:spPr>
          <a:xfrm>
            <a:off x="990600" y="908720"/>
            <a:ext cx="7973888" cy="5400600"/>
          </a:xfrm>
        </p:spPr>
        <p:txBody>
          <a:bodyPr>
            <a:noAutofit/>
          </a:bodyPr>
          <a:lstStyle/>
          <a:p>
            <a:pPr marL="0" indent="0">
              <a:buNone/>
            </a:pPr>
            <a:r>
              <a:rPr lang="en-US" sz="3600" b="1" dirty="0">
                <a:solidFill>
                  <a:srgbClr val="FF0000"/>
                </a:solidFill>
              </a:rPr>
              <a:t>Personal </a:t>
            </a:r>
            <a:r>
              <a:rPr lang="en-US" sz="3600" b="1" dirty="0" smtClean="0">
                <a:solidFill>
                  <a:srgbClr val="FF0000"/>
                </a:solidFill>
              </a:rPr>
              <a:t>Suitability of candidate -</a:t>
            </a:r>
          </a:p>
          <a:p>
            <a:pPr marL="514350" indent="-514350">
              <a:buFont typeface="+mj-lt"/>
              <a:buAutoNum type="arabicPeriod"/>
            </a:pPr>
            <a:r>
              <a:rPr lang="en-US" sz="3600" b="1" dirty="0" smtClean="0"/>
              <a:t>TK </a:t>
            </a:r>
            <a:r>
              <a:rPr lang="en-US" sz="3600" b="1" dirty="0"/>
              <a:t>	</a:t>
            </a:r>
          </a:p>
          <a:p>
            <a:pPr marL="514350" indent="-514350">
              <a:buFont typeface="+mj-lt"/>
              <a:buAutoNum type="arabicPeriod"/>
            </a:pPr>
            <a:r>
              <a:rPr lang="en-US" sz="3600" b="1" dirty="0" smtClean="0"/>
              <a:t>MS</a:t>
            </a:r>
            <a:r>
              <a:rPr lang="en-US" sz="3600" b="1" dirty="0"/>
              <a:t>	 </a:t>
            </a:r>
          </a:p>
          <a:p>
            <a:pPr marL="514350" indent="-514350">
              <a:buFont typeface="+mj-lt"/>
              <a:buAutoNum type="arabicPeriod"/>
            </a:pPr>
            <a:r>
              <a:rPr lang="en-US" sz="3600" b="1" dirty="0" smtClean="0"/>
              <a:t>BC</a:t>
            </a:r>
          </a:p>
          <a:p>
            <a:pPr>
              <a:buFont typeface="Wingdings" pitchFamily="2" charset="2"/>
              <a:buChar char="§"/>
            </a:pPr>
            <a:r>
              <a:rPr lang="en-US" sz="2000" b="1" dirty="0" smtClean="0"/>
              <a:t>Bureaucrat </a:t>
            </a:r>
            <a:r>
              <a:rPr lang="en-US" sz="2000" b="1" dirty="0"/>
              <a:t>is expected to find </a:t>
            </a:r>
            <a:r>
              <a:rPr lang="en-US" sz="2000" b="1" dirty="0">
                <a:solidFill>
                  <a:srgbClr val="00B050"/>
                </a:solidFill>
              </a:rPr>
              <a:t>solution </a:t>
            </a:r>
            <a:r>
              <a:rPr lang="en-US" sz="2000" b="1" dirty="0" smtClean="0">
                <a:solidFill>
                  <a:srgbClr val="00B050"/>
                </a:solidFill>
              </a:rPr>
              <a:t>to </a:t>
            </a:r>
            <a:r>
              <a:rPr lang="en-US" sz="2000" b="1" dirty="0">
                <a:solidFill>
                  <a:srgbClr val="00B050"/>
                </a:solidFill>
              </a:rPr>
              <a:t>the problems </a:t>
            </a:r>
            <a:r>
              <a:rPr lang="en-US" sz="2000" b="1" dirty="0"/>
              <a:t>which he/she faces during his/her </a:t>
            </a:r>
            <a:r>
              <a:rPr lang="en-US" sz="2000" b="1" dirty="0" smtClean="0"/>
              <a:t>career </a:t>
            </a:r>
            <a:r>
              <a:rPr lang="en-US" sz="2000" b="1" dirty="0"/>
              <a:t>at various levels. For that matter he/she, needs to </a:t>
            </a:r>
            <a:r>
              <a:rPr lang="en-US" sz="2000" b="1" dirty="0">
                <a:solidFill>
                  <a:srgbClr val="00B050"/>
                </a:solidFill>
              </a:rPr>
              <a:t>be master of none, but jack of all trades. </a:t>
            </a:r>
            <a:endParaRPr lang="en-US" sz="2000" b="1" dirty="0" smtClean="0">
              <a:solidFill>
                <a:srgbClr val="00B050"/>
              </a:solidFill>
            </a:endParaRPr>
          </a:p>
          <a:p>
            <a:pPr>
              <a:buFont typeface="Wingdings" pitchFamily="2" charset="2"/>
              <a:buChar char="§"/>
            </a:pPr>
            <a:r>
              <a:rPr lang="en-US" sz="2000" b="1" dirty="0"/>
              <a:t>H</a:t>
            </a:r>
            <a:r>
              <a:rPr lang="en-US" sz="2000" b="1" dirty="0" smtClean="0"/>
              <a:t>e/she </a:t>
            </a:r>
            <a:r>
              <a:rPr lang="en-US" sz="2000" b="1" dirty="0"/>
              <a:t>should know </a:t>
            </a:r>
            <a:r>
              <a:rPr lang="en-US" sz="2000" b="1" dirty="0">
                <a:solidFill>
                  <a:srgbClr val="00B050"/>
                </a:solidFill>
              </a:rPr>
              <a:t>at least something about everything &amp; not </a:t>
            </a:r>
            <a:r>
              <a:rPr lang="en-US" sz="2000" b="1" dirty="0" smtClean="0">
                <a:solidFill>
                  <a:srgbClr val="00B050"/>
                </a:solidFill>
              </a:rPr>
              <a:t>necessarily everything </a:t>
            </a:r>
            <a:r>
              <a:rPr lang="en-US" sz="2000" b="1" dirty="0">
                <a:solidFill>
                  <a:srgbClr val="00B050"/>
                </a:solidFill>
              </a:rPr>
              <a:t>about something</a:t>
            </a:r>
            <a:r>
              <a:rPr lang="en-US" sz="2000" b="1" dirty="0"/>
              <a:t>.  </a:t>
            </a:r>
            <a:endParaRPr lang="en-US" sz="2000" b="1" dirty="0" smtClean="0"/>
          </a:p>
          <a:p>
            <a:pPr>
              <a:buFont typeface="Wingdings" pitchFamily="2" charset="2"/>
              <a:buChar char="§"/>
            </a:pPr>
            <a:r>
              <a:rPr lang="en-US" sz="2000" b="1" dirty="0" smtClean="0"/>
              <a:t>So </a:t>
            </a:r>
            <a:r>
              <a:rPr lang="en-US" sz="2000" b="1" dirty="0"/>
              <a:t>he/she needs to acquire certain </a:t>
            </a:r>
            <a:r>
              <a:rPr lang="en-US" sz="2000" b="1" dirty="0">
                <a:solidFill>
                  <a:srgbClr val="00B050"/>
                </a:solidFill>
              </a:rPr>
              <a:t>productive skills of </a:t>
            </a:r>
            <a:r>
              <a:rPr lang="en-US" sz="2000" b="1" dirty="0" err="1">
                <a:solidFill>
                  <a:srgbClr val="00B050"/>
                </a:solidFill>
              </a:rPr>
              <a:t>rationalised</a:t>
            </a:r>
            <a:r>
              <a:rPr lang="en-US" sz="2000" b="1" dirty="0">
                <a:solidFill>
                  <a:srgbClr val="00B050"/>
                </a:solidFill>
              </a:rPr>
              <a:t> analysis</a:t>
            </a:r>
            <a:r>
              <a:rPr lang="en-US" sz="2000" b="1" dirty="0" smtClean="0">
                <a:solidFill>
                  <a:srgbClr val="00B050"/>
                </a:solidFill>
              </a:rPr>
              <a:t>.</a:t>
            </a:r>
            <a:endParaRPr lang="en-US" sz="2000" b="1" dirty="0">
              <a:solidFill>
                <a:srgbClr val="00B050"/>
              </a:solidFill>
            </a:endParaRPr>
          </a:p>
        </p:txBody>
      </p:sp>
      <p:sp>
        <p:nvSpPr>
          <p:cNvPr id="4" name="Slide Number Placeholder 3"/>
          <p:cNvSpPr>
            <a:spLocks noGrp="1"/>
          </p:cNvSpPr>
          <p:nvPr>
            <p:ph type="sldNum" sz="quarter" idx="12"/>
          </p:nvPr>
        </p:nvSpPr>
        <p:spPr/>
        <p:txBody>
          <a:bodyPr/>
          <a:lstStyle/>
          <a:p>
            <a:fld id="{D51081E8-3327-495A-9823-FC891E0968B6}" type="slidenum">
              <a:rPr lang="en-US" smtClean="0"/>
              <a:pPr/>
              <a:t>22</a:t>
            </a:fld>
            <a:endParaRPr lang="en-US"/>
          </a:p>
        </p:txBody>
      </p:sp>
    </p:spTree>
    <p:extLst>
      <p:ext uri="{BB962C8B-B14F-4D97-AF65-F5344CB8AC3E}">
        <p14:creationId xmlns:p14="http://schemas.microsoft.com/office/powerpoint/2010/main" val="2801931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CPA</a:t>
            </a:r>
            <a:endParaRPr lang="en-US" dirty="0"/>
          </a:p>
        </p:txBody>
      </p:sp>
      <p:sp>
        <p:nvSpPr>
          <p:cNvPr id="3" name="Content Placeholder 2"/>
          <p:cNvSpPr>
            <a:spLocks noGrp="1"/>
          </p:cNvSpPr>
          <p:nvPr>
            <p:ph idx="1"/>
          </p:nvPr>
        </p:nvSpPr>
        <p:spPr>
          <a:xfrm>
            <a:off x="990600" y="908721"/>
            <a:ext cx="7829872" cy="5760639"/>
          </a:xfrm>
        </p:spPr>
        <p:txBody>
          <a:bodyPr>
            <a:noAutofit/>
          </a:bodyPr>
          <a:lstStyle/>
          <a:p>
            <a:pPr marL="0" indent="0">
              <a:buNone/>
            </a:pPr>
            <a:r>
              <a:rPr lang="en-US" sz="2400" b="1" dirty="0" smtClean="0">
                <a:solidFill>
                  <a:srgbClr val="FF0000"/>
                </a:solidFill>
              </a:rPr>
              <a:t>Critical </a:t>
            </a:r>
            <a:r>
              <a:rPr lang="en-US" sz="2400" b="1" dirty="0">
                <a:solidFill>
                  <a:srgbClr val="FF0000"/>
                </a:solidFill>
              </a:rPr>
              <a:t>Power Of Assimilation</a:t>
            </a:r>
          </a:p>
          <a:p>
            <a:pPr marL="514350" indent="-514350">
              <a:buFont typeface="+mj-lt"/>
              <a:buAutoNum type="arabicPeriod"/>
            </a:pPr>
            <a:r>
              <a:rPr lang="en-US" sz="2400" b="1" dirty="0"/>
              <a:t>Why	 </a:t>
            </a:r>
          </a:p>
          <a:p>
            <a:pPr marL="514350" indent="-514350">
              <a:buFont typeface="+mj-lt"/>
              <a:buAutoNum type="arabicPeriod"/>
            </a:pPr>
            <a:r>
              <a:rPr lang="en-US" sz="2400" b="1" dirty="0"/>
              <a:t>What	 </a:t>
            </a:r>
          </a:p>
          <a:p>
            <a:pPr marL="514350" indent="-514350">
              <a:buFont typeface="+mj-lt"/>
              <a:buAutoNum type="arabicPeriod"/>
            </a:pPr>
            <a:r>
              <a:rPr lang="en-US" sz="2400" b="1" dirty="0" smtClean="0"/>
              <a:t>How</a:t>
            </a:r>
          </a:p>
          <a:p>
            <a:pPr marL="0" indent="0">
              <a:buNone/>
            </a:pPr>
            <a:endParaRPr lang="en-US" sz="2400" b="1" dirty="0" smtClean="0"/>
          </a:p>
          <a:p>
            <a:pPr>
              <a:buFont typeface="Wingdings" pitchFamily="2" charset="2"/>
              <a:buChar char="§"/>
            </a:pPr>
            <a:r>
              <a:rPr lang="en-US" sz="1800" b="1" dirty="0" smtClean="0"/>
              <a:t>Assimilation </a:t>
            </a:r>
            <a:r>
              <a:rPr lang="en-US" sz="1800" b="1" dirty="0"/>
              <a:t>is an </a:t>
            </a:r>
            <a:r>
              <a:rPr lang="en-US" sz="1800" b="1" dirty="0">
                <a:solidFill>
                  <a:srgbClr val="00B050"/>
                </a:solidFill>
              </a:rPr>
              <a:t>ability to understand</a:t>
            </a:r>
            <a:r>
              <a:rPr lang="en-US" sz="1800" b="1" dirty="0"/>
              <a:t> things fully or completely.  If candidate is mentally alert, he will be better placed to assimilate the questions asked and then generate an honest and thoughtful </a:t>
            </a:r>
            <a:r>
              <a:rPr lang="en-US" sz="1800" b="1" dirty="0" smtClean="0"/>
              <a:t>response/answer</a:t>
            </a:r>
            <a:r>
              <a:rPr lang="en-US" sz="1800" b="1" dirty="0"/>
              <a:t>. </a:t>
            </a:r>
            <a:endParaRPr lang="en-US" sz="1800" b="1" dirty="0" smtClean="0"/>
          </a:p>
          <a:p>
            <a:pPr>
              <a:buFont typeface="Wingdings" pitchFamily="2" charset="2"/>
              <a:buChar char="§"/>
            </a:pPr>
            <a:r>
              <a:rPr lang="en-US" sz="1800" b="1" dirty="0" smtClean="0"/>
              <a:t>One </a:t>
            </a:r>
            <a:r>
              <a:rPr lang="en-US" sz="1800" b="1" dirty="0"/>
              <a:t>has to learn to understand why </a:t>
            </a:r>
            <a:r>
              <a:rPr lang="en-US" sz="1800" b="1" dirty="0" smtClean="0"/>
              <a:t>the </a:t>
            </a:r>
            <a:r>
              <a:rPr lang="en-US" sz="1800" b="1" dirty="0"/>
              <a:t>question has been </a:t>
            </a:r>
            <a:r>
              <a:rPr lang="en-US" sz="1800" b="1" dirty="0" smtClean="0"/>
              <a:t>asked, </a:t>
            </a:r>
            <a:r>
              <a:rPr lang="en-US" sz="1800" b="1" dirty="0"/>
              <a:t>and also what </a:t>
            </a:r>
            <a:r>
              <a:rPr lang="en-US" sz="1800" b="1" dirty="0" smtClean="0"/>
              <a:t>panel </a:t>
            </a:r>
            <a:r>
              <a:rPr lang="en-US" sz="1800" b="1" dirty="0"/>
              <a:t>members are expecting from </a:t>
            </a:r>
            <a:r>
              <a:rPr lang="en-US" sz="1800" b="1" dirty="0" smtClean="0"/>
              <a:t>him.</a:t>
            </a:r>
          </a:p>
          <a:p>
            <a:pPr>
              <a:buFont typeface="Wingdings" pitchFamily="2" charset="2"/>
              <a:buChar char="§"/>
            </a:pPr>
            <a:r>
              <a:rPr lang="en-US" sz="1800" b="1" dirty="0" smtClean="0"/>
              <a:t>This personality trait </a:t>
            </a:r>
            <a:r>
              <a:rPr lang="en-US" sz="1800" b="1" dirty="0"/>
              <a:t>is a </a:t>
            </a:r>
            <a:r>
              <a:rPr lang="en-US" sz="1800" b="1" dirty="0">
                <a:solidFill>
                  <a:srgbClr val="00B050"/>
                </a:solidFill>
              </a:rPr>
              <a:t>means for sensitization towards the society</a:t>
            </a:r>
            <a:r>
              <a:rPr lang="en-US" sz="1800" b="1" dirty="0"/>
              <a:t>. To display this trait, one should first listen the question carefully. </a:t>
            </a:r>
            <a:endParaRPr lang="en-US" sz="1800" b="1" dirty="0" smtClean="0"/>
          </a:p>
          <a:p>
            <a:pPr>
              <a:buFont typeface="Wingdings" pitchFamily="2" charset="2"/>
              <a:buChar char="§"/>
            </a:pPr>
            <a:r>
              <a:rPr lang="en-US" sz="1800" b="1" dirty="0" smtClean="0"/>
              <a:t>If </a:t>
            </a:r>
            <a:r>
              <a:rPr lang="en-US" sz="1800" b="1" dirty="0">
                <a:solidFill>
                  <a:srgbClr val="00B050"/>
                </a:solidFill>
              </a:rPr>
              <a:t>you incorrectly comprehend a question</a:t>
            </a:r>
            <a:r>
              <a:rPr lang="en-US" sz="1800" b="1" dirty="0"/>
              <a:t>, chances are more that you wouldn't be able to satisfy the </a:t>
            </a:r>
            <a:r>
              <a:rPr lang="en-US" sz="1800" b="1" dirty="0" err="1"/>
              <a:t>pannel</a:t>
            </a:r>
            <a:r>
              <a:rPr lang="en-US" sz="1800" b="1" dirty="0"/>
              <a:t> members. Never ever try to answer before understanding the question.  </a:t>
            </a:r>
          </a:p>
          <a:p>
            <a:pPr marL="0" indent="0">
              <a:buNone/>
            </a:pPr>
            <a:endParaRPr lang="en-US" sz="1800" b="1" dirty="0"/>
          </a:p>
          <a:p>
            <a:pPr marL="0" indent="0">
              <a:buNone/>
            </a:pPr>
            <a:endParaRPr lang="en-US" sz="1800" b="1" dirty="0" smtClean="0"/>
          </a:p>
          <a:p>
            <a:pPr marL="514350" indent="-514350">
              <a:buFont typeface="+mj-lt"/>
              <a:buAutoNum type="arabicPeriod"/>
            </a:pPr>
            <a:endParaRPr lang="en-US" sz="1800" b="1" dirty="0" smtClean="0"/>
          </a:p>
        </p:txBody>
      </p:sp>
      <p:sp>
        <p:nvSpPr>
          <p:cNvPr id="4" name="Slide Number Placeholder 3"/>
          <p:cNvSpPr>
            <a:spLocks noGrp="1"/>
          </p:cNvSpPr>
          <p:nvPr>
            <p:ph type="sldNum" sz="quarter" idx="12"/>
          </p:nvPr>
        </p:nvSpPr>
        <p:spPr/>
        <p:txBody>
          <a:bodyPr/>
          <a:lstStyle/>
          <a:p>
            <a:fld id="{D51081E8-3327-495A-9823-FC891E0968B6}" type="slidenum">
              <a:rPr lang="en-US" smtClean="0"/>
              <a:pPr/>
              <a:t>23</a:t>
            </a:fld>
            <a:endParaRPr lang="en-US"/>
          </a:p>
        </p:txBody>
      </p:sp>
    </p:spTree>
    <p:extLst>
      <p:ext uri="{BB962C8B-B14F-4D97-AF65-F5344CB8AC3E}">
        <p14:creationId xmlns:p14="http://schemas.microsoft.com/office/powerpoint/2010/main" val="563027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CLE</a:t>
            </a:r>
            <a:endParaRPr lang="en-US" b="1" dirty="0"/>
          </a:p>
        </p:txBody>
      </p:sp>
      <p:sp>
        <p:nvSpPr>
          <p:cNvPr id="3" name="Content Placeholder 2"/>
          <p:cNvSpPr>
            <a:spLocks noGrp="1"/>
          </p:cNvSpPr>
          <p:nvPr>
            <p:ph idx="1"/>
          </p:nvPr>
        </p:nvSpPr>
        <p:spPr>
          <a:xfrm>
            <a:off x="990600" y="908720"/>
            <a:ext cx="7973888" cy="5472608"/>
          </a:xfrm>
        </p:spPr>
        <p:txBody>
          <a:bodyPr>
            <a:normAutofit fontScale="40000" lnSpcReduction="20000"/>
          </a:bodyPr>
          <a:lstStyle/>
          <a:p>
            <a:pPr marL="0" indent="0">
              <a:buNone/>
            </a:pPr>
            <a:r>
              <a:rPr lang="en-US" sz="7000" b="1" dirty="0" smtClean="0">
                <a:solidFill>
                  <a:srgbClr val="FF0000"/>
                </a:solidFill>
              </a:rPr>
              <a:t>Clear </a:t>
            </a:r>
            <a:r>
              <a:rPr lang="en-US" sz="7000" b="1" dirty="0">
                <a:solidFill>
                  <a:srgbClr val="FF0000"/>
                </a:solidFill>
              </a:rPr>
              <a:t>&amp; </a:t>
            </a:r>
            <a:r>
              <a:rPr lang="en-US" sz="7000" b="1" dirty="0" smtClean="0">
                <a:solidFill>
                  <a:srgbClr val="FF0000"/>
                </a:solidFill>
              </a:rPr>
              <a:t>Logical Exposition</a:t>
            </a:r>
          </a:p>
          <a:p>
            <a:pPr marL="514350" indent="-514350">
              <a:buFont typeface="+mj-lt"/>
              <a:buAutoNum type="arabicPeriod"/>
            </a:pPr>
            <a:r>
              <a:rPr lang="en-US" sz="7000" b="1" dirty="0" smtClean="0"/>
              <a:t>Clarity</a:t>
            </a:r>
            <a:r>
              <a:rPr lang="en-US" sz="7000" b="1" dirty="0"/>
              <a:t>	</a:t>
            </a:r>
            <a:r>
              <a:rPr lang="en-US" sz="7000" b="1" dirty="0" smtClean="0"/>
              <a:t> </a:t>
            </a:r>
          </a:p>
          <a:p>
            <a:pPr marL="514350" indent="-514350">
              <a:buFont typeface="+mj-lt"/>
              <a:buAutoNum type="arabicPeriod"/>
            </a:pPr>
            <a:r>
              <a:rPr lang="en-US" sz="7000" b="1" dirty="0" smtClean="0"/>
              <a:t>Rationalism</a:t>
            </a:r>
            <a:r>
              <a:rPr lang="en-US" sz="7000" b="1" dirty="0"/>
              <a:t>	 </a:t>
            </a:r>
            <a:endParaRPr lang="en-US" sz="7000" b="1" dirty="0" smtClean="0"/>
          </a:p>
          <a:p>
            <a:pPr marL="514350" indent="-514350">
              <a:buFont typeface="+mj-lt"/>
              <a:buAutoNum type="arabicPeriod"/>
            </a:pPr>
            <a:r>
              <a:rPr lang="en-US" sz="7000" b="1" dirty="0" smtClean="0"/>
              <a:t>Intuition</a:t>
            </a:r>
          </a:p>
          <a:p>
            <a:pPr marL="0" indent="0">
              <a:buNone/>
            </a:pPr>
            <a:endParaRPr lang="en-US" dirty="0" smtClean="0"/>
          </a:p>
          <a:p>
            <a:pPr marL="0" indent="0">
              <a:buNone/>
            </a:pPr>
            <a:endParaRPr lang="en-US" sz="4200" dirty="0" smtClean="0"/>
          </a:p>
          <a:p>
            <a:pPr>
              <a:buFont typeface="Wingdings" pitchFamily="2" charset="2"/>
              <a:buChar char="§"/>
            </a:pPr>
            <a:r>
              <a:rPr lang="en-US" sz="4200" dirty="0" smtClean="0"/>
              <a:t>Clear </a:t>
            </a:r>
            <a:r>
              <a:rPr lang="en-US" sz="4200" dirty="0"/>
              <a:t>exposition or </a:t>
            </a:r>
            <a:r>
              <a:rPr lang="en-US" sz="4200" b="1" dirty="0"/>
              <a:t>description of certain thought or an idea, </a:t>
            </a:r>
            <a:r>
              <a:rPr lang="en-US" sz="4200" dirty="0" smtClean="0"/>
              <a:t>requires a </a:t>
            </a:r>
            <a:r>
              <a:rPr lang="en-US" sz="4200" dirty="0"/>
              <a:t>clear understanding of not only the demand of question, but also a </a:t>
            </a:r>
            <a:r>
              <a:rPr lang="en-US" sz="4200" b="1" dirty="0"/>
              <a:t>character that is honest and simple.</a:t>
            </a:r>
            <a:r>
              <a:rPr lang="en-US" sz="4200" dirty="0"/>
              <a:t> </a:t>
            </a:r>
            <a:r>
              <a:rPr lang="en-US" sz="4200" dirty="0" smtClean="0"/>
              <a:t>Only </a:t>
            </a:r>
            <a:r>
              <a:rPr lang="en-US" sz="4200" dirty="0"/>
              <a:t>honesty can bring out clear and logical </a:t>
            </a:r>
            <a:r>
              <a:rPr lang="en-US" sz="4200" dirty="0" smtClean="0"/>
              <a:t>answer. </a:t>
            </a:r>
          </a:p>
          <a:p>
            <a:pPr>
              <a:buFont typeface="Wingdings" pitchFamily="2" charset="2"/>
              <a:buChar char="§"/>
            </a:pPr>
            <a:r>
              <a:rPr lang="en-US" sz="4200" dirty="0" smtClean="0"/>
              <a:t>While </a:t>
            </a:r>
            <a:r>
              <a:rPr lang="en-US" sz="4200" dirty="0"/>
              <a:t>answering it is very important to be</a:t>
            </a:r>
            <a:r>
              <a:rPr lang="en-US" sz="4200" b="1" dirty="0"/>
              <a:t> straight to the point.</a:t>
            </a:r>
            <a:r>
              <a:rPr lang="en-US" sz="4200" dirty="0"/>
              <a:t> Beating around the bush </a:t>
            </a:r>
            <a:r>
              <a:rPr lang="en-US" sz="4200" b="1" dirty="0"/>
              <a:t>exhibits your superficial knowledge.</a:t>
            </a:r>
            <a:endParaRPr lang="en-US" sz="4200" dirty="0"/>
          </a:p>
          <a:p>
            <a:pPr>
              <a:buFont typeface="Wingdings" pitchFamily="2" charset="2"/>
              <a:buChar char="§"/>
            </a:pPr>
            <a:r>
              <a:rPr lang="en-US" sz="4200" dirty="0"/>
              <a:t>One </a:t>
            </a:r>
            <a:r>
              <a:rPr lang="en-US" sz="4200" dirty="0" smtClean="0"/>
              <a:t>should </a:t>
            </a:r>
            <a:r>
              <a:rPr lang="en-US" sz="4200" dirty="0"/>
              <a:t>clearly answer only if he/she  knows the </a:t>
            </a:r>
            <a:r>
              <a:rPr lang="en-US" sz="4200" b="1" dirty="0"/>
              <a:t>demand of the question.</a:t>
            </a:r>
          </a:p>
          <a:p>
            <a:pPr>
              <a:buFont typeface="Wingdings" pitchFamily="2" charset="2"/>
              <a:buChar char="§"/>
            </a:pPr>
            <a:r>
              <a:rPr lang="en-US" sz="4200" dirty="0" smtClean="0"/>
              <a:t>It </a:t>
            </a:r>
            <a:r>
              <a:rPr lang="en-US" sz="4200" dirty="0"/>
              <a:t>is duty of candidate, let </a:t>
            </a:r>
            <a:r>
              <a:rPr lang="en-US" sz="4200" dirty="0" smtClean="0"/>
              <a:t>the panel </a:t>
            </a:r>
            <a:r>
              <a:rPr lang="en-US" sz="4200" dirty="0"/>
              <a:t>know that he/she is </a:t>
            </a:r>
            <a:r>
              <a:rPr lang="en-US" sz="4200" b="1" dirty="0"/>
              <a:t>most suitable candidate. </a:t>
            </a:r>
            <a:endParaRPr lang="en-US" sz="4200" b="1" dirty="0" smtClean="0"/>
          </a:p>
          <a:p>
            <a:pPr>
              <a:buFont typeface="Wingdings" pitchFamily="2" charset="2"/>
              <a:buChar char="§"/>
            </a:pPr>
            <a:r>
              <a:rPr lang="en-US" sz="4200" dirty="0" smtClean="0"/>
              <a:t>It </a:t>
            </a:r>
            <a:r>
              <a:rPr lang="en-US" sz="4200" dirty="0"/>
              <a:t>should be done in </a:t>
            </a:r>
            <a:r>
              <a:rPr lang="en-US" sz="4200" b="1" dirty="0" err="1"/>
              <a:t>organised</a:t>
            </a:r>
            <a:r>
              <a:rPr lang="en-US" sz="4200" b="1" dirty="0"/>
              <a:t> manner a with a </a:t>
            </a:r>
            <a:r>
              <a:rPr lang="en-US" sz="4200" b="1" dirty="0" smtClean="0"/>
              <a:t>great </a:t>
            </a:r>
            <a:r>
              <a:rPr lang="en-US" sz="4200" b="1" dirty="0"/>
              <a:t>discipline.</a:t>
            </a:r>
            <a:r>
              <a:rPr lang="en-US" sz="4200" dirty="0"/>
              <a:t> </a:t>
            </a:r>
          </a:p>
          <a:p>
            <a:pPr>
              <a:buFont typeface="Wingdings" pitchFamily="2" charset="2"/>
              <a:buChar char="§"/>
            </a:pPr>
            <a:r>
              <a:rPr lang="en-US" sz="4200" dirty="0" smtClean="0"/>
              <a:t>One </a:t>
            </a:r>
            <a:r>
              <a:rPr lang="en-US" sz="4200" dirty="0"/>
              <a:t>should do it</a:t>
            </a:r>
            <a:r>
              <a:rPr lang="en-US" sz="4200" b="1" dirty="0"/>
              <a:t> humbly but assertively,</a:t>
            </a:r>
            <a:r>
              <a:rPr lang="en-US" sz="4200" dirty="0"/>
              <a:t> in a </a:t>
            </a:r>
            <a:r>
              <a:rPr lang="en-US" sz="4200" b="1" dirty="0"/>
              <a:t>simple manner but confidently and honestly. 	</a:t>
            </a:r>
            <a:endParaRPr lang="en-US" sz="4200" b="1" dirty="0">
              <a:solidFill>
                <a:srgbClr val="FF0000"/>
              </a:solidFill>
            </a:endParaRPr>
          </a:p>
        </p:txBody>
      </p:sp>
      <p:sp>
        <p:nvSpPr>
          <p:cNvPr id="4" name="Slide Number Placeholder 3"/>
          <p:cNvSpPr>
            <a:spLocks noGrp="1"/>
          </p:cNvSpPr>
          <p:nvPr>
            <p:ph type="sldNum" sz="quarter" idx="12"/>
          </p:nvPr>
        </p:nvSpPr>
        <p:spPr/>
        <p:txBody>
          <a:bodyPr/>
          <a:lstStyle/>
          <a:p>
            <a:fld id="{D51081E8-3327-495A-9823-FC891E0968B6}" type="slidenum">
              <a:rPr lang="en-US" smtClean="0"/>
              <a:pPr/>
              <a:t>24</a:t>
            </a:fld>
            <a:endParaRPr lang="en-US"/>
          </a:p>
        </p:txBody>
      </p:sp>
    </p:spTree>
    <p:extLst>
      <p:ext uri="{BB962C8B-B14F-4D97-AF65-F5344CB8AC3E}">
        <p14:creationId xmlns:p14="http://schemas.microsoft.com/office/powerpoint/2010/main" val="1617036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DVI</a:t>
            </a:r>
            <a:endParaRPr lang="en-US" b="1"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a:solidFill>
                  <a:srgbClr val="FF0000"/>
                </a:solidFill>
              </a:rPr>
              <a:t>Depth &amp; </a:t>
            </a:r>
            <a:r>
              <a:rPr lang="en-US" b="1" dirty="0" smtClean="0">
                <a:solidFill>
                  <a:srgbClr val="FF0000"/>
                </a:solidFill>
              </a:rPr>
              <a:t>Variety of Interest</a:t>
            </a:r>
            <a:endParaRPr lang="en-US" b="1" dirty="0">
              <a:solidFill>
                <a:srgbClr val="FF0000"/>
              </a:solidFill>
            </a:endParaRPr>
          </a:p>
          <a:p>
            <a:pPr marL="514350" indent="-514350">
              <a:buFont typeface="+mj-lt"/>
              <a:buAutoNum type="arabicPeriod"/>
            </a:pPr>
            <a:r>
              <a:rPr lang="en-US" b="1" dirty="0"/>
              <a:t>Concepts	 </a:t>
            </a:r>
          </a:p>
          <a:p>
            <a:pPr marL="514350" indent="-514350">
              <a:buFont typeface="+mj-lt"/>
              <a:buAutoNum type="arabicPeriod"/>
            </a:pPr>
            <a:r>
              <a:rPr lang="en-US" b="1" dirty="0" smtClean="0"/>
              <a:t>Application</a:t>
            </a:r>
            <a:r>
              <a:rPr lang="en-US" b="1" dirty="0"/>
              <a:t>	 </a:t>
            </a:r>
            <a:endParaRPr lang="en-US" b="1" dirty="0" smtClean="0"/>
          </a:p>
          <a:p>
            <a:pPr marL="514350" indent="-514350">
              <a:buFont typeface="+mj-lt"/>
              <a:buAutoNum type="arabicPeriod"/>
            </a:pPr>
            <a:r>
              <a:rPr lang="en-US" b="1" dirty="0" err="1" smtClean="0"/>
              <a:t>Updation</a:t>
            </a:r>
            <a:r>
              <a:rPr lang="en-US" b="1" dirty="0"/>
              <a:t>	</a:t>
            </a:r>
            <a:endParaRPr lang="en-US" b="1" dirty="0" smtClean="0"/>
          </a:p>
          <a:p>
            <a:pPr marL="0" indent="0">
              <a:buNone/>
            </a:pPr>
            <a:endParaRPr lang="en-US" dirty="0" smtClean="0"/>
          </a:p>
          <a:p>
            <a:pPr>
              <a:buFont typeface="Wingdings" pitchFamily="2" charset="2"/>
              <a:buChar char="§"/>
            </a:pPr>
            <a:r>
              <a:rPr lang="en-US" sz="2800" dirty="0" smtClean="0"/>
              <a:t>Answer </a:t>
            </a:r>
            <a:r>
              <a:rPr lang="en-US" sz="2800" dirty="0"/>
              <a:t>should have depth of an understanding of various issues, especially current events</a:t>
            </a:r>
            <a:r>
              <a:rPr lang="en-US" sz="2800" dirty="0" smtClean="0"/>
              <a:t>.</a:t>
            </a:r>
          </a:p>
          <a:p>
            <a:pPr>
              <a:buFont typeface="Wingdings" pitchFamily="2" charset="2"/>
              <a:buChar char="§"/>
            </a:pPr>
            <a:r>
              <a:rPr lang="en-US" sz="2800" dirty="0"/>
              <a:t>Candidates are expected to have taken an intelligent interest not only in  their special subjects of academic study but also in the events which are happening around them both within and outside their own state or country as well as in </a:t>
            </a:r>
            <a:r>
              <a:rPr lang="en-US" sz="2800" b="1" dirty="0"/>
              <a:t>modern currents of thought and in new discoveries which should rouse the curiosity  of well educated youth. </a:t>
            </a:r>
          </a:p>
          <a:p>
            <a:pPr>
              <a:buFont typeface="Wingdings" pitchFamily="2" charset="2"/>
              <a:buChar char="§"/>
            </a:pPr>
            <a:endParaRPr lang="en-US" sz="2800" dirty="0"/>
          </a:p>
          <a:p>
            <a:pPr>
              <a:buFont typeface="Wingdings" pitchFamily="2" charset="2"/>
              <a:buChar char="§"/>
            </a:pPr>
            <a:endParaRPr lang="en-US" sz="2600" b="1" dirty="0">
              <a:solidFill>
                <a:srgbClr val="FF0000"/>
              </a:solidFill>
            </a:endParaRPr>
          </a:p>
        </p:txBody>
      </p:sp>
      <p:sp>
        <p:nvSpPr>
          <p:cNvPr id="4" name="Slide Number Placeholder 3"/>
          <p:cNvSpPr>
            <a:spLocks noGrp="1"/>
          </p:cNvSpPr>
          <p:nvPr>
            <p:ph type="sldNum" sz="quarter" idx="12"/>
          </p:nvPr>
        </p:nvSpPr>
        <p:spPr/>
        <p:txBody>
          <a:bodyPr/>
          <a:lstStyle/>
          <a:p>
            <a:fld id="{D51081E8-3327-495A-9823-FC891E0968B6}" type="slidenum">
              <a:rPr lang="en-US" smtClean="0"/>
              <a:pPr/>
              <a:t>25</a:t>
            </a:fld>
            <a:endParaRPr lang="en-US"/>
          </a:p>
        </p:txBody>
      </p:sp>
    </p:spTree>
    <p:extLst>
      <p:ext uri="{BB962C8B-B14F-4D97-AF65-F5344CB8AC3E}">
        <p14:creationId xmlns:p14="http://schemas.microsoft.com/office/powerpoint/2010/main" val="285900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err="1" smtClean="0"/>
              <a:t>BoJ</a:t>
            </a:r>
            <a:endParaRPr lang="en-US" b="1" dirty="0"/>
          </a:p>
        </p:txBody>
      </p:sp>
      <p:sp>
        <p:nvSpPr>
          <p:cNvPr id="3" name="Content Placeholder 2"/>
          <p:cNvSpPr>
            <a:spLocks noGrp="1"/>
          </p:cNvSpPr>
          <p:nvPr>
            <p:ph idx="1"/>
          </p:nvPr>
        </p:nvSpPr>
        <p:spPr/>
        <p:txBody>
          <a:bodyPr>
            <a:normAutofit fontScale="77500" lnSpcReduction="20000"/>
          </a:bodyPr>
          <a:lstStyle/>
          <a:p>
            <a:pPr marL="0" indent="0">
              <a:buNone/>
            </a:pPr>
            <a:r>
              <a:rPr lang="en-US" sz="3400" b="1" dirty="0">
                <a:solidFill>
                  <a:srgbClr val="FF0000"/>
                </a:solidFill>
              </a:rPr>
              <a:t>Balance of </a:t>
            </a:r>
            <a:r>
              <a:rPr lang="en-US" sz="3400" b="1" dirty="0" smtClean="0">
                <a:solidFill>
                  <a:srgbClr val="FF0000"/>
                </a:solidFill>
              </a:rPr>
              <a:t>Judgment</a:t>
            </a:r>
          </a:p>
          <a:p>
            <a:pPr marL="514350" indent="-514350">
              <a:buFont typeface="+mj-lt"/>
              <a:buAutoNum type="arabicPeriod"/>
            </a:pPr>
            <a:r>
              <a:rPr lang="en-US" sz="3400" b="1" dirty="0"/>
              <a:t>Extent	 </a:t>
            </a:r>
            <a:endParaRPr lang="en-US" sz="3400" b="1" dirty="0" smtClean="0"/>
          </a:p>
          <a:p>
            <a:pPr marL="514350" indent="-514350">
              <a:buFont typeface="+mj-lt"/>
              <a:buAutoNum type="arabicPeriod"/>
            </a:pPr>
            <a:r>
              <a:rPr lang="en-US" sz="3400" b="1" dirty="0" smtClean="0"/>
              <a:t>Depth</a:t>
            </a:r>
            <a:r>
              <a:rPr lang="en-US" sz="3400" b="1" dirty="0"/>
              <a:t>	 	</a:t>
            </a:r>
            <a:endParaRPr lang="en-US" sz="3400" b="1" dirty="0" smtClean="0"/>
          </a:p>
          <a:p>
            <a:pPr marL="514350" indent="-514350">
              <a:buFont typeface="+mj-lt"/>
              <a:buAutoNum type="arabicPeriod"/>
            </a:pPr>
            <a:r>
              <a:rPr lang="en-US" sz="3400" b="1" dirty="0" smtClean="0"/>
              <a:t>Intention</a:t>
            </a:r>
            <a:r>
              <a:rPr lang="en-US" sz="3400" b="1" dirty="0"/>
              <a:t>	</a:t>
            </a:r>
            <a:endParaRPr lang="en-US" sz="3400" b="1" dirty="0" smtClean="0"/>
          </a:p>
          <a:p>
            <a:pPr marL="514350" indent="-514350">
              <a:buFont typeface="+mj-lt"/>
              <a:buAutoNum type="arabicPeriod"/>
            </a:pPr>
            <a:endParaRPr lang="en-US" b="1" dirty="0" smtClean="0">
              <a:solidFill>
                <a:srgbClr val="FF0000"/>
              </a:solidFill>
            </a:endParaRPr>
          </a:p>
          <a:p>
            <a:pPr marL="514350" indent="-514350">
              <a:buFont typeface="+mj-lt"/>
              <a:buAutoNum type="arabicPeriod"/>
            </a:pPr>
            <a:endParaRPr lang="en-US" b="1" dirty="0">
              <a:solidFill>
                <a:srgbClr val="FF0000"/>
              </a:solidFill>
            </a:endParaRPr>
          </a:p>
          <a:p>
            <a:pPr>
              <a:buFont typeface="Wingdings" pitchFamily="2" charset="2"/>
              <a:buChar char="§"/>
            </a:pPr>
            <a:r>
              <a:rPr lang="en-US" dirty="0"/>
              <a:t>In </a:t>
            </a:r>
            <a:r>
              <a:rPr lang="en-US" dirty="0" smtClean="0"/>
              <a:t>Interview, </a:t>
            </a:r>
            <a:r>
              <a:rPr lang="en-US" b="1" dirty="0"/>
              <a:t>ability to analyze many issues without bias is</a:t>
            </a:r>
            <a:r>
              <a:rPr lang="en-US" dirty="0"/>
              <a:t> always checked. </a:t>
            </a:r>
          </a:p>
          <a:p>
            <a:pPr>
              <a:buFont typeface="Wingdings" pitchFamily="2" charset="2"/>
              <a:buChar char="§"/>
            </a:pPr>
            <a:r>
              <a:rPr lang="en-US" dirty="0" smtClean="0"/>
              <a:t>While </a:t>
            </a:r>
            <a:r>
              <a:rPr lang="en-US" dirty="0"/>
              <a:t>answering one should try to </a:t>
            </a:r>
            <a:r>
              <a:rPr lang="en-US" b="1" dirty="0"/>
              <a:t>link various issues and analyze them critically.</a:t>
            </a:r>
            <a:r>
              <a:rPr lang="en-US" dirty="0"/>
              <a:t> A biased view always </a:t>
            </a:r>
            <a:r>
              <a:rPr lang="en-US" b="1" dirty="0"/>
              <a:t>reflects shallowness.</a:t>
            </a:r>
            <a:r>
              <a:rPr lang="en-US" dirty="0"/>
              <a:t> </a:t>
            </a:r>
          </a:p>
          <a:p>
            <a:pPr>
              <a:buFont typeface="Wingdings" pitchFamily="2" charset="2"/>
              <a:buChar char="§"/>
            </a:pPr>
            <a:r>
              <a:rPr lang="en-US" dirty="0" smtClean="0"/>
              <a:t>Lot </a:t>
            </a:r>
            <a:r>
              <a:rPr lang="en-US" dirty="0"/>
              <a:t>of confidence comes from an understanding the demand of the question. </a:t>
            </a:r>
          </a:p>
          <a:p>
            <a:endParaRPr lang="en-US" b="1" dirty="0">
              <a:solidFill>
                <a:srgbClr val="FF0000"/>
              </a:solidFill>
            </a:endParaRPr>
          </a:p>
          <a:p>
            <a:pPr marL="0" indent="0">
              <a:buNone/>
            </a:pP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D51081E8-3327-495A-9823-FC891E0968B6}" type="slidenum">
              <a:rPr lang="en-US" smtClean="0"/>
              <a:pPr/>
              <a:t>26</a:t>
            </a:fld>
            <a:endParaRPr lang="en-US"/>
          </a:p>
        </p:txBody>
      </p:sp>
    </p:spTree>
    <p:extLst>
      <p:ext uri="{BB962C8B-B14F-4D97-AF65-F5344CB8AC3E}">
        <p14:creationId xmlns:p14="http://schemas.microsoft.com/office/powerpoint/2010/main" val="143359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SII</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solidFill>
                  <a:srgbClr val="FF0000"/>
                </a:solidFill>
              </a:rPr>
              <a:t>Social </a:t>
            </a:r>
            <a:r>
              <a:rPr lang="en-US" b="1" dirty="0">
                <a:solidFill>
                  <a:srgbClr val="FF0000"/>
                </a:solidFill>
              </a:rPr>
              <a:t>&amp; </a:t>
            </a:r>
            <a:r>
              <a:rPr lang="en-US" b="1" dirty="0" smtClean="0">
                <a:solidFill>
                  <a:srgbClr val="FF0000"/>
                </a:solidFill>
              </a:rPr>
              <a:t>Intellectual </a:t>
            </a:r>
            <a:r>
              <a:rPr lang="en-US" b="1" dirty="0">
                <a:solidFill>
                  <a:srgbClr val="FF0000"/>
                </a:solidFill>
              </a:rPr>
              <a:t>Integrity	 </a:t>
            </a:r>
          </a:p>
          <a:p>
            <a:r>
              <a:rPr lang="en-US" b="1" dirty="0"/>
              <a:t>Integrity	</a:t>
            </a:r>
            <a:endParaRPr lang="en-US" b="1" dirty="0" smtClean="0"/>
          </a:p>
          <a:p>
            <a:r>
              <a:rPr lang="en-US" b="1" dirty="0" smtClean="0"/>
              <a:t>Ethics</a:t>
            </a:r>
            <a:r>
              <a:rPr lang="en-US" b="1" dirty="0"/>
              <a:t>	 </a:t>
            </a:r>
            <a:endParaRPr lang="en-US" b="1" dirty="0" smtClean="0"/>
          </a:p>
          <a:p>
            <a:r>
              <a:rPr lang="en-US" b="1" dirty="0" smtClean="0"/>
              <a:t>Probity</a:t>
            </a:r>
            <a:r>
              <a:rPr lang="en-US" b="1" dirty="0"/>
              <a:t>	</a:t>
            </a:r>
            <a:endParaRPr lang="en-US" b="1" dirty="0" smtClean="0"/>
          </a:p>
          <a:p>
            <a:endParaRPr lang="en-US" b="1" dirty="0"/>
          </a:p>
          <a:p>
            <a:pPr>
              <a:buFont typeface="Wingdings" pitchFamily="2" charset="2"/>
              <a:buChar char="§"/>
            </a:pPr>
            <a:r>
              <a:rPr lang="en-US" sz="2400" b="1" dirty="0"/>
              <a:t>Every answer </a:t>
            </a:r>
            <a:r>
              <a:rPr lang="en-US" sz="2400" b="1" dirty="0" smtClean="0"/>
              <a:t>given </a:t>
            </a:r>
            <a:r>
              <a:rPr lang="en-US" sz="2400" b="1" dirty="0"/>
              <a:t>by candidate carries an hint about </a:t>
            </a:r>
            <a:r>
              <a:rPr lang="en-US" sz="2400" b="1" dirty="0" smtClean="0"/>
              <a:t>these traits. </a:t>
            </a:r>
          </a:p>
          <a:p>
            <a:pPr>
              <a:buFont typeface="Wingdings" pitchFamily="2" charset="2"/>
              <a:buChar char="§"/>
            </a:pPr>
            <a:r>
              <a:rPr lang="en-US" sz="2400" b="1" dirty="0" smtClean="0"/>
              <a:t>Integrity </a:t>
            </a:r>
            <a:r>
              <a:rPr lang="en-US" sz="2400" b="1" dirty="0"/>
              <a:t>is so crucial that whole process of preparation depends on it.</a:t>
            </a:r>
          </a:p>
          <a:p>
            <a:pPr marL="0" indent="0">
              <a:buNone/>
            </a:pPr>
            <a:r>
              <a:rPr lang="en-US" dirty="0"/>
              <a:t>	</a:t>
            </a:r>
          </a:p>
        </p:txBody>
      </p:sp>
      <p:sp>
        <p:nvSpPr>
          <p:cNvPr id="4" name="Slide Number Placeholder 3"/>
          <p:cNvSpPr>
            <a:spLocks noGrp="1"/>
          </p:cNvSpPr>
          <p:nvPr>
            <p:ph type="sldNum" sz="quarter" idx="12"/>
          </p:nvPr>
        </p:nvSpPr>
        <p:spPr/>
        <p:txBody>
          <a:bodyPr/>
          <a:lstStyle/>
          <a:p>
            <a:fld id="{D51081E8-3327-495A-9823-FC891E0968B6}" type="slidenum">
              <a:rPr lang="en-US" smtClean="0"/>
              <a:pPr/>
              <a:t>27</a:t>
            </a:fld>
            <a:endParaRPr lang="en-US"/>
          </a:p>
        </p:txBody>
      </p:sp>
    </p:spTree>
    <p:extLst>
      <p:ext uri="{BB962C8B-B14F-4D97-AF65-F5344CB8AC3E}">
        <p14:creationId xmlns:p14="http://schemas.microsoft.com/office/powerpoint/2010/main" val="1382070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SCL</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solidFill>
                  <a:srgbClr val="FF0000"/>
                </a:solidFill>
              </a:rPr>
              <a:t>Social </a:t>
            </a:r>
            <a:r>
              <a:rPr lang="en-US" b="1" dirty="0">
                <a:solidFill>
                  <a:srgbClr val="FF0000"/>
                </a:solidFill>
              </a:rPr>
              <a:t>Cohesion </a:t>
            </a:r>
            <a:r>
              <a:rPr lang="en-US" b="1" dirty="0" smtClean="0">
                <a:solidFill>
                  <a:srgbClr val="FF0000"/>
                </a:solidFill>
              </a:rPr>
              <a:t>&amp; Leadership</a:t>
            </a:r>
          </a:p>
          <a:p>
            <a:pPr marL="514350" indent="-514350">
              <a:buFont typeface="+mj-lt"/>
              <a:buAutoNum type="arabicPeriod"/>
            </a:pPr>
            <a:r>
              <a:rPr lang="en-US" b="1" dirty="0"/>
              <a:t>Leadership	</a:t>
            </a:r>
            <a:endParaRPr lang="en-US" b="1" dirty="0" smtClean="0"/>
          </a:p>
          <a:p>
            <a:pPr marL="514350" indent="-514350">
              <a:buFont typeface="+mj-lt"/>
              <a:buAutoNum type="arabicPeriod"/>
            </a:pPr>
            <a:r>
              <a:rPr lang="en-US" b="1" dirty="0" smtClean="0"/>
              <a:t>Motivation</a:t>
            </a:r>
            <a:r>
              <a:rPr lang="en-US" b="1" dirty="0"/>
              <a:t>	 </a:t>
            </a:r>
            <a:endParaRPr lang="en-US" b="1" dirty="0" smtClean="0"/>
          </a:p>
          <a:p>
            <a:pPr marL="514350" indent="-514350">
              <a:buFont typeface="+mj-lt"/>
              <a:buAutoNum type="arabicPeriod"/>
            </a:pPr>
            <a:r>
              <a:rPr lang="en-US" b="1" dirty="0" smtClean="0"/>
              <a:t>Empathy</a:t>
            </a:r>
          </a:p>
          <a:p>
            <a:pPr marL="0" indent="0">
              <a:buNone/>
            </a:pPr>
            <a:endParaRPr lang="en-US" b="1" dirty="0" smtClean="0"/>
          </a:p>
          <a:p>
            <a:pPr>
              <a:buFont typeface="Wingdings" pitchFamily="2" charset="2"/>
              <a:buChar char="§"/>
            </a:pPr>
            <a:r>
              <a:rPr lang="en-US" sz="2600" dirty="0"/>
              <a:t>Candidates answers must reflect his/her </a:t>
            </a:r>
            <a:r>
              <a:rPr lang="en-US" sz="2600" dirty="0" smtClean="0"/>
              <a:t>concern </a:t>
            </a:r>
            <a:r>
              <a:rPr lang="en-US" sz="2600" dirty="0" err="1" smtClean="0"/>
              <a:t>wrt</a:t>
            </a:r>
            <a:r>
              <a:rPr lang="en-US" sz="2600" dirty="0" smtClean="0"/>
              <a:t> issues raised during Interview. </a:t>
            </a:r>
          </a:p>
          <a:p>
            <a:pPr>
              <a:buFont typeface="Wingdings" pitchFamily="2" charset="2"/>
              <a:buChar char="§"/>
            </a:pPr>
            <a:r>
              <a:rPr lang="en-US" sz="2600" dirty="0" smtClean="0"/>
              <a:t>This </a:t>
            </a:r>
            <a:r>
              <a:rPr lang="en-US" sz="2600" dirty="0"/>
              <a:t>concern will be reflected only </a:t>
            </a:r>
            <a:r>
              <a:rPr lang="en-US" sz="2600" dirty="0" smtClean="0"/>
              <a:t>if the </a:t>
            </a:r>
            <a:r>
              <a:rPr lang="en-US" sz="2600" dirty="0"/>
              <a:t>answer is derived from </a:t>
            </a:r>
            <a:r>
              <a:rPr lang="en-US" sz="2600" b="1" dirty="0"/>
              <a:t>own </a:t>
            </a:r>
            <a:r>
              <a:rPr lang="en-US" sz="2600" b="1" dirty="0" smtClean="0"/>
              <a:t>experience </a:t>
            </a:r>
            <a:r>
              <a:rPr lang="en-US" sz="2600" b="1" dirty="0"/>
              <a:t>instead of reproducing facts from the books.</a:t>
            </a:r>
            <a:r>
              <a:rPr lang="en-US" sz="2600" dirty="0"/>
              <a:t> </a:t>
            </a:r>
            <a:endParaRPr lang="en-US" b="1" dirty="0"/>
          </a:p>
        </p:txBody>
      </p:sp>
      <p:sp>
        <p:nvSpPr>
          <p:cNvPr id="4" name="Slide Number Placeholder 3"/>
          <p:cNvSpPr>
            <a:spLocks noGrp="1"/>
          </p:cNvSpPr>
          <p:nvPr>
            <p:ph type="sldNum" sz="quarter" idx="12"/>
          </p:nvPr>
        </p:nvSpPr>
        <p:spPr/>
        <p:txBody>
          <a:bodyPr/>
          <a:lstStyle/>
          <a:p>
            <a:fld id="{D51081E8-3327-495A-9823-FC891E0968B6}" type="slidenum">
              <a:rPr lang="en-US" smtClean="0"/>
              <a:pPr/>
              <a:t>28</a:t>
            </a:fld>
            <a:endParaRPr lang="en-US"/>
          </a:p>
        </p:txBody>
      </p:sp>
    </p:spTree>
    <p:extLst>
      <p:ext uri="{BB962C8B-B14F-4D97-AF65-F5344CB8AC3E}">
        <p14:creationId xmlns:p14="http://schemas.microsoft.com/office/powerpoint/2010/main" val="3578407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BL</a:t>
            </a:r>
            <a:endParaRPr lang="en-US" dirty="0"/>
          </a:p>
        </p:txBody>
      </p:sp>
      <p:sp>
        <p:nvSpPr>
          <p:cNvPr id="3" name="Content Placeholder 2"/>
          <p:cNvSpPr>
            <a:spLocks noGrp="1"/>
          </p:cNvSpPr>
          <p:nvPr>
            <p:ph idx="1"/>
          </p:nvPr>
        </p:nvSpPr>
        <p:spPr/>
        <p:txBody>
          <a:bodyPr/>
          <a:lstStyle/>
          <a:p>
            <a:pPr marL="0" indent="0">
              <a:buNone/>
            </a:pPr>
            <a:r>
              <a:rPr lang="en-US" b="1" dirty="0" smtClean="0">
                <a:solidFill>
                  <a:srgbClr val="FF0000"/>
                </a:solidFill>
              </a:rPr>
              <a:t>Body Language</a:t>
            </a:r>
            <a:endParaRPr lang="en-US" b="1" dirty="0">
              <a:solidFill>
                <a:srgbClr val="FF0000"/>
              </a:solidFill>
            </a:endParaRPr>
          </a:p>
          <a:p>
            <a:pPr marL="514350" indent="-514350">
              <a:buFont typeface="+mj-lt"/>
              <a:buAutoNum type="arabicPeriod"/>
            </a:pPr>
            <a:r>
              <a:rPr lang="en-US" b="1" dirty="0"/>
              <a:t>Posture	 </a:t>
            </a:r>
            <a:endParaRPr lang="en-US" b="1" dirty="0" smtClean="0"/>
          </a:p>
          <a:p>
            <a:pPr marL="514350" indent="-514350">
              <a:buFont typeface="+mj-lt"/>
              <a:buAutoNum type="arabicPeriod"/>
            </a:pPr>
            <a:r>
              <a:rPr lang="en-US" b="1" dirty="0" smtClean="0"/>
              <a:t>Facial </a:t>
            </a:r>
            <a:r>
              <a:rPr lang="en-US" b="1" dirty="0"/>
              <a:t>expressions	 	</a:t>
            </a:r>
            <a:endParaRPr lang="en-US" b="1" dirty="0" smtClean="0"/>
          </a:p>
          <a:p>
            <a:pPr marL="514350" indent="-514350">
              <a:buFont typeface="+mj-lt"/>
              <a:buAutoNum type="arabicPeriod"/>
            </a:pPr>
            <a:r>
              <a:rPr lang="en-US" b="1" dirty="0" smtClean="0"/>
              <a:t>Eye </a:t>
            </a:r>
            <a:r>
              <a:rPr lang="en-US" b="1" dirty="0"/>
              <a:t>contact	 </a:t>
            </a:r>
            <a:endParaRPr lang="en-US" b="1" dirty="0" smtClean="0"/>
          </a:p>
          <a:p>
            <a:pPr marL="514350" indent="-514350">
              <a:buFont typeface="+mj-lt"/>
              <a:buAutoNum type="arabicPeriod"/>
            </a:pPr>
            <a:r>
              <a:rPr lang="en-US" b="1" dirty="0" smtClean="0"/>
              <a:t>Body </a:t>
            </a:r>
            <a:r>
              <a:rPr lang="en-US" b="1" dirty="0"/>
              <a:t>movement	</a:t>
            </a:r>
          </a:p>
        </p:txBody>
      </p:sp>
      <p:sp>
        <p:nvSpPr>
          <p:cNvPr id="4" name="Slide Number Placeholder 3"/>
          <p:cNvSpPr>
            <a:spLocks noGrp="1"/>
          </p:cNvSpPr>
          <p:nvPr>
            <p:ph type="sldNum" sz="quarter" idx="12"/>
          </p:nvPr>
        </p:nvSpPr>
        <p:spPr/>
        <p:txBody>
          <a:bodyPr/>
          <a:lstStyle/>
          <a:p>
            <a:fld id="{D51081E8-3327-495A-9823-FC891E0968B6}" type="slidenum">
              <a:rPr lang="en-US" smtClean="0"/>
              <a:pPr/>
              <a:t>29</a:t>
            </a:fld>
            <a:endParaRPr lang="en-US"/>
          </a:p>
        </p:txBody>
      </p:sp>
    </p:spTree>
    <p:extLst>
      <p:ext uri="{BB962C8B-B14F-4D97-AF65-F5344CB8AC3E}">
        <p14:creationId xmlns:p14="http://schemas.microsoft.com/office/powerpoint/2010/main" val="2211270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Slide Number Placeholder 2"/>
          <p:cNvSpPr>
            <a:spLocks noGrp="1"/>
          </p:cNvSpPr>
          <p:nvPr>
            <p:ph type="sldNum" sz="quarter" idx="12"/>
          </p:nvPr>
        </p:nvSpPr>
        <p:spPr/>
        <p:txBody>
          <a:bodyPr/>
          <a:lstStyle/>
          <a:p>
            <a:fld id="{D51081E8-3327-495A-9823-FC891E0968B6}" type="slidenum">
              <a:rPr lang="en-US" smtClean="0"/>
              <a:pPr/>
              <a:t>3</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2120" y="0"/>
            <a:ext cx="6704736" cy="408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4108847"/>
            <a:ext cx="6671200" cy="276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6364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Body language</a:t>
            </a:r>
            <a:endParaRPr lang="en-US" b="1" dirty="0"/>
          </a:p>
        </p:txBody>
      </p:sp>
      <p:sp>
        <p:nvSpPr>
          <p:cNvPr id="3" name="Content Placeholder 2"/>
          <p:cNvSpPr>
            <a:spLocks noGrp="1"/>
          </p:cNvSpPr>
          <p:nvPr>
            <p:ph idx="1"/>
          </p:nvPr>
        </p:nvSpPr>
        <p:spPr/>
        <p:txBody>
          <a:bodyPr>
            <a:normAutofit lnSpcReduction="10000"/>
          </a:bodyPr>
          <a:lstStyle/>
          <a:p>
            <a:pPr marL="971550" lvl="1" indent="-514350">
              <a:buFont typeface="+mj-lt"/>
              <a:buAutoNum type="arabicPeriod"/>
            </a:pPr>
            <a:r>
              <a:rPr lang="en-US" b="1" dirty="0" smtClean="0">
                <a:solidFill>
                  <a:srgbClr val="FF0000"/>
                </a:solidFill>
              </a:rPr>
              <a:t>Posture</a:t>
            </a:r>
          </a:p>
          <a:p>
            <a:pPr marL="1371600" lvl="2" indent="-514350">
              <a:buFont typeface="Courier New" pitchFamily="49" charset="0"/>
              <a:buChar char="o"/>
            </a:pPr>
            <a:r>
              <a:rPr lang="en-US" b="1" dirty="0" smtClean="0"/>
              <a:t>Stability, first impression, capacity to handle the situation, ability to instill the  trust</a:t>
            </a:r>
          </a:p>
          <a:p>
            <a:pPr marL="971550" lvl="1" indent="-514350">
              <a:buFont typeface="+mj-lt"/>
              <a:buAutoNum type="arabicPeriod"/>
            </a:pPr>
            <a:r>
              <a:rPr lang="en-US" b="1" dirty="0" smtClean="0">
                <a:solidFill>
                  <a:srgbClr val="FF0000"/>
                </a:solidFill>
              </a:rPr>
              <a:t>Facial Expressions</a:t>
            </a:r>
          </a:p>
          <a:p>
            <a:pPr marL="1371600" lvl="2" indent="-514350">
              <a:buFont typeface="Courier New" pitchFamily="49" charset="0"/>
              <a:buChar char="o"/>
            </a:pPr>
            <a:r>
              <a:rPr lang="en-US" b="1" dirty="0" smtClean="0"/>
              <a:t>Stress, confusion, ignorance, Indicator of thought process</a:t>
            </a:r>
          </a:p>
          <a:p>
            <a:pPr marL="971550" lvl="1" indent="-514350">
              <a:buFont typeface="+mj-lt"/>
              <a:buAutoNum type="arabicPeriod"/>
            </a:pPr>
            <a:r>
              <a:rPr lang="en-US" b="1" dirty="0" smtClean="0">
                <a:solidFill>
                  <a:srgbClr val="FF0000"/>
                </a:solidFill>
              </a:rPr>
              <a:t>Eye contact</a:t>
            </a:r>
          </a:p>
          <a:p>
            <a:pPr marL="1371600" lvl="2" indent="-514350">
              <a:buFont typeface="Courier New" pitchFamily="49" charset="0"/>
              <a:buChar char="o"/>
            </a:pPr>
            <a:r>
              <a:rPr lang="en-US" b="1" dirty="0" smtClean="0"/>
              <a:t>Confidence, humility, obedience, convincing capability</a:t>
            </a:r>
          </a:p>
          <a:p>
            <a:pPr marL="971550" lvl="1" indent="-514350">
              <a:buFont typeface="+mj-lt"/>
              <a:buAutoNum type="arabicPeriod"/>
            </a:pPr>
            <a:r>
              <a:rPr lang="en-US" b="1" dirty="0" smtClean="0">
                <a:solidFill>
                  <a:srgbClr val="FF0000"/>
                </a:solidFill>
              </a:rPr>
              <a:t>Body movement</a:t>
            </a:r>
          </a:p>
          <a:p>
            <a:pPr marL="1200150" lvl="2" indent="-342900">
              <a:buFont typeface="Courier New" pitchFamily="49" charset="0"/>
              <a:buChar char="o"/>
            </a:pPr>
            <a:r>
              <a:rPr lang="en-US" b="1" dirty="0" smtClean="0"/>
              <a:t>  Excitement, lack of suitable words, aggression</a:t>
            </a:r>
            <a:endParaRPr lang="en-US" b="1" dirty="0"/>
          </a:p>
        </p:txBody>
      </p:sp>
      <p:sp>
        <p:nvSpPr>
          <p:cNvPr id="4" name="Slide Number Placeholder 3"/>
          <p:cNvSpPr>
            <a:spLocks noGrp="1"/>
          </p:cNvSpPr>
          <p:nvPr>
            <p:ph type="sldNum" sz="quarter" idx="12"/>
          </p:nvPr>
        </p:nvSpPr>
        <p:spPr/>
        <p:txBody>
          <a:bodyPr/>
          <a:lstStyle/>
          <a:p>
            <a:fld id="{D51081E8-3327-495A-9823-FC891E0968B6}" type="slidenum">
              <a:rPr lang="en-US" smtClean="0"/>
              <a:pPr/>
              <a:t>30</a:t>
            </a:fld>
            <a:endParaRPr lang="en-US"/>
          </a:p>
        </p:txBody>
      </p:sp>
    </p:spTree>
    <p:extLst>
      <p:ext uri="{BB962C8B-B14F-4D97-AF65-F5344CB8AC3E}">
        <p14:creationId xmlns:p14="http://schemas.microsoft.com/office/powerpoint/2010/main" val="2392961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CS</a:t>
            </a:r>
            <a:endParaRPr lang="en-US" dirty="0"/>
          </a:p>
        </p:txBody>
      </p:sp>
      <p:sp>
        <p:nvSpPr>
          <p:cNvPr id="3" name="Content Placeholder 2"/>
          <p:cNvSpPr>
            <a:spLocks noGrp="1"/>
          </p:cNvSpPr>
          <p:nvPr>
            <p:ph idx="1"/>
          </p:nvPr>
        </p:nvSpPr>
        <p:spPr/>
        <p:txBody>
          <a:bodyPr/>
          <a:lstStyle/>
          <a:p>
            <a:pPr marL="0" indent="0">
              <a:buNone/>
            </a:pPr>
            <a:r>
              <a:rPr lang="en-US" b="1" dirty="0">
                <a:solidFill>
                  <a:srgbClr val="FF0000"/>
                </a:solidFill>
              </a:rPr>
              <a:t>Communication  </a:t>
            </a:r>
            <a:r>
              <a:rPr lang="en-US" b="1" dirty="0" smtClean="0">
                <a:solidFill>
                  <a:srgbClr val="FF0000"/>
                </a:solidFill>
              </a:rPr>
              <a:t>Skills</a:t>
            </a:r>
            <a:endParaRPr lang="en-US" b="1" dirty="0">
              <a:solidFill>
                <a:srgbClr val="FF0000"/>
              </a:solidFill>
            </a:endParaRPr>
          </a:p>
          <a:p>
            <a:pPr marL="514350" indent="-514350">
              <a:buFont typeface="+mj-lt"/>
              <a:buAutoNum type="arabicPeriod"/>
            </a:pPr>
            <a:r>
              <a:rPr lang="en-US" b="1" dirty="0"/>
              <a:t>Medium	 </a:t>
            </a:r>
            <a:endParaRPr lang="en-US" b="1" dirty="0" smtClean="0"/>
          </a:p>
          <a:p>
            <a:pPr marL="514350" indent="-514350">
              <a:buFont typeface="+mj-lt"/>
              <a:buAutoNum type="arabicPeriod"/>
            </a:pPr>
            <a:r>
              <a:rPr lang="en-US" b="1" dirty="0" smtClean="0"/>
              <a:t>Content</a:t>
            </a:r>
            <a:r>
              <a:rPr lang="en-US" b="1" dirty="0"/>
              <a:t>	 </a:t>
            </a:r>
            <a:endParaRPr lang="en-US" b="1" dirty="0" smtClean="0"/>
          </a:p>
          <a:p>
            <a:pPr marL="514350" indent="-514350">
              <a:buFont typeface="+mj-lt"/>
              <a:buAutoNum type="arabicPeriod"/>
            </a:pPr>
            <a:r>
              <a:rPr lang="en-US" b="1" dirty="0" smtClean="0"/>
              <a:t>Succinct</a:t>
            </a:r>
            <a:r>
              <a:rPr lang="en-US" b="1" dirty="0"/>
              <a:t>	 </a:t>
            </a:r>
            <a:endParaRPr lang="en-US" b="1" dirty="0" smtClean="0"/>
          </a:p>
          <a:p>
            <a:pPr marL="514350" indent="-514350">
              <a:buFont typeface="+mj-lt"/>
              <a:buAutoNum type="arabicPeriod"/>
            </a:pPr>
            <a:r>
              <a:rPr lang="en-US" b="1" dirty="0" smtClean="0"/>
              <a:t>Presence </a:t>
            </a:r>
            <a:r>
              <a:rPr lang="en-US" b="1" dirty="0"/>
              <a:t>of </a:t>
            </a:r>
            <a:r>
              <a:rPr lang="en-US" b="1" dirty="0" smtClean="0"/>
              <a:t>MPT</a:t>
            </a:r>
          </a:p>
          <a:p>
            <a:pPr marL="514350" indent="-514350">
              <a:buFont typeface="+mj-lt"/>
              <a:buAutoNum type="arabicPeriod"/>
            </a:pPr>
            <a:r>
              <a:rPr lang="en-US" b="1" dirty="0" smtClean="0"/>
              <a:t>Ability </a:t>
            </a:r>
            <a:r>
              <a:rPr lang="en-US" b="1" dirty="0"/>
              <a:t>to C (4Cs)	</a:t>
            </a:r>
          </a:p>
        </p:txBody>
      </p:sp>
      <p:sp>
        <p:nvSpPr>
          <p:cNvPr id="4" name="Slide Number Placeholder 3"/>
          <p:cNvSpPr>
            <a:spLocks noGrp="1"/>
          </p:cNvSpPr>
          <p:nvPr>
            <p:ph type="sldNum" sz="quarter" idx="12"/>
          </p:nvPr>
        </p:nvSpPr>
        <p:spPr/>
        <p:txBody>
          <a:bodyPr/>
          <a:lstStyle/>
          <a:p>
            <a:fld id="{D51081E8-3327-495A-9823-FC891E0968B6}" type="slidenum">
              <a:rPr lang="en-US" smtClean="0"/>
              <a:pPr/>
              <a:t>31</a:t>
            </a:fld>
            <a:endParaRPr lang="en-US"/>
          </a:p>
        </p:txBody>
      </p:sp>
    </p:spTree>
    <p:extLst>
      <p:ext uri="{BB962C8B-B14F-4D97-AF65-F5344CB8AC3E}">
        <p14:creationId xmlns:p14="http://schemas.microsoft.com/office/powerpoint/2010/main" val="4286387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Source of Qs (BK)</a:t>
            </a:r>
            <a:endParaRPr lang="en-US" b="1"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b="1" dirty="0" smtClean="0">
                <a:solidFill>
                  <a:srgbClr val="FF0000"/>
                </a:solidFill>
              </a:rPr>
              <a:t>Profile</a:t>
            </a:r>
            <a:endParaRPr lang="en-US" b="1" dirty="0">
              <a:solidFill>
                <a:srgbClr val="FF0000"/>
              </a:solidFill>
            </a:endParaRPr>
          </a:p>
          <a:p>
            <a:pPr marL="514350" indent="-514350">
              <a:buFont typeface="+mj-lt"/>
              <a:buAutoNum type="arabicPeriod"/>
            </a:pPr>
            <a:r>
              <a:rPr lang="en-US" b="1" dirty="0" smtClean="0"/>
              <a:t>Academics</a:t>
            </a:r>
            <a:endParaRPr lang="en-US" b="1" dirty="0"/>
          </a:p>
          <a:p>
            <a:pPr marL="514350" indent="-514350">
              <a:buFont typeface="+mj-lt"/>
              <a:buAutoNum type="arabicPeriod"/>
            </a:pPr>
            <a:r>
              <a:rPr lang="en-US" b="1" dirty="0" smtClean="0">
                <a:solidFill>
                  <a:srgbClr val="FF0000"/>
                </a:solidFill>
              </a:rPr>
              <a:t>Job experience</a:t>
            </a:r>
            <a:endParaRPr lang="en-US" b="1" dirty="0">
              <a:solidFill>
                <a:srgbClr val="FF0000"/>
              </a:solidFill>
            </a:endParaRPr>
          </a:p>
          <a:p>
            <a:pPr marL="514350" indent="-514350">
              <a:buFont typeface="+mj-lt"/>
              <a:buAutoNum type="arabicPeriod"/>
            </a:pPr>
            <a:r>
              <a:rPr lang="en-US" b="1" dirty="0" smtClean="0"/>
              <a:t>Extra curricular, Hobbies</a:t>
            </a:r>
            <a:endParaRPr lang="en-US" b="1" dirty="0"/>
          </a:p>
          <a:p>
            <a:pPr marL="514350" indent="-514350">
              <a:buFont typeface="+mj-lt"/>
              <a:buAutoNum type="arabicPeriod"/>
            </a:pPr>
            <a:r>
              <a:rPr lang="en-US" b="1" dirty="0" smtClean="0">
                <a:solidFill>
                  <a:srgbClr val="FF0000"/>
                </a:solidFill>
              </a:rPr>
              <a:t>Current affairs</a:t>
            </a:r>
          </a:p>
          <a:p>
            <a:pPr marL="514350" indent="-514350">
              <a:buFont typeface="+mj-lt"/>
              <a:buAutoNum type="arabicPeriod"/>
            </a:pPr>
            <a:r>
              <a:rPr lang="en-US" b="1" dirty="0"/>
              <a:t>Knowledge of department/ Post/cadre</a:t>
            </a:r>
            <a:endParaRPr lang="en-US" dirty="0" smtClean="0"/>
          </a:p>
          <a:p>
            <a:pPr marL="514350" indent="-514350">
              <a:buFont typeface="+mj-lt"/>
              <a:buAutoNum type="arabicPeriod"/>
            </a:pPr>
            <a:r>
              <a:rPr lang="en-US" b="1" dirty="0" smtClean="0">
                <a:solidFill>
                  <a:srgbClr val="FF0000"/>
                </a:solidFill>
              </a:rPr>
              <a:t>Service Record/Exposure</a:t>
            </a:r>
          </a:p>
          <a:p>
            <a:pPr marL="514350" indent="-514350">
              <a:buFont typeface="+mj-lt"/>
              <a:buAutoNum type="arabicPeriod"/>
            </a:pPr>
            <a:r>
              <a:rPr lang="en-US" b="1" dirty="0"/>
              <a:t>Family &amp; district	 </a:t>
            </a:r>
          </a:p>
          <a:p>
            <a:pPr marL="0" indent="0">
              <a:buNone/>
            </a:pPr>
            <a:endParaRPr lang="en-US" b="1" dirty="0"/>
          </a:p>
        </p:txBody>
      </p:sp>
      <p:sp>
        <p:nvSpPr>
          <p:cNvPr id="4" name="Slide Number Placeholder 3"/>
          <p:cNvSpPr>
            <a:spLocks noGrp="1"/>
          </p:cNvSpPr>
          <p:nvPr>
            <p:ph type="sldNum" sz="quarter" idx="12"/>
          </p:nvPr>
        </p:nvSpPr>
        <p:spPr/>
        <p:txBody>
          <a:bodyPr/>
          <a:lstStyle/>
          <a:p>
            <a:fld id="{D51081E8-3327-495A-9823-FC891E0968B6}" type="slidenum">
              <a:rPr lang="en-US" smtClean="0"/>
              <a:pPr/>
              <a:t>32</a:t>
            </a:fld>
            <a:endParaRPr lang="en-US"/>
          </a:p>
        </p:txBody>
      </p:sp>
    </p:spTree>
    <p:extLst>
      <p:ext uri="{BB962C8B-B14F-4D97-AF65-F5344CB8AC3E}">
        <p14:creationId xmlns:p14="http://schemas.microsoft.com/office/powerpoint/2010/main" val="2623661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endParaRPr lang="en-US"/>
          </a:p>
        </p:txBody>
      </p:sp>
      <p:sp>
        <p:nvSpPr>
          <p:cNvPr id="6" name="Content Placeholder 5"/>
          <p:cNvSpPr>
            <a:spLocks noGrp="1"/>
          </p:cNvSpPr>
          <p:nvPr>
            <p:ph idx="1"/>
          </p:nvPr>
        </p:nvSpPr>
        <p:spPr>
          <a:xfrm>
            <a:off x="990600" y="1189037"/>
            <a:ext cx="7696200" cy="5287963"/>
          </a:xfrm>
        </p:spPr>
        <p:txBody>
          <a:bodyPr>
            <a:noAutofit/>
          </a:bodyPr>
          <a:lstStyle/>
          <a:p>
            <a:r>
              <a:rPr lang="en-US" b="1" dirty="0" smtClean="0"/>
              <a:t>The Nature and standard of questions in the Interview will be such that a well-educated person will be </a:t>
            </a:r>
            <a:r>
              <a:rPr lang="en-US" b="1" dirty="0" smtClean="0">
                <a:solidFill>
                  <a:srgbClr val="FF0000"/>
                </a:solidFill>
              </a:rPr>
              <a:t>able to answer without any </a:t>
            </a:r>
            <a:r>
              <a:rPr lang="en-US" b="1" dirty="0" err="1" smtClean="0">
                <a:solidFill>
                  <a:srgbClr val="FF0000"/>
                </a:solidFill>
              </a:rPr>
              <a:t>specialised</a:t>
            </a:r>
            <a:r>
              <a:rPr lang="en-US" b="1" dirty="0" smtClean="0">
                <a:solidFill>
                  <a:srgbClr val="FF0000"/>
                </a:solidFill>
              </a:rPr>
              <a:t> study </a:t>
            </a:r>
            <a:r>
              <a:rPr lang="en-US" b="1" dirty="0" smtClean="0"/>
              <a:t>and its </a:t>
            </a:r>
            <a:r>
              <a:rPr lang="en-US" b="1" dirty="0" smtClean="0">
                <a:solidFill>
                  <a:srgbClr val="00B050"/>
                </a:solidFill>
              </a:rPr>
              <a:t>intention is to test candidate’s general awareness of a variety of the subjects.</a:t>
            </a:r>
          </a:p>
          <a:p>
            <a:r>
              <a:rPr lang="en-US" b="1" dirty="0" smtClean="0"/>
              <a:t>It is expected from the candidate to </a:t>
            </a:r>
            <a:r>
              <a:rPr lang="en-US" b="1" dirty="0" smtClean="0">
                <a:solidFill>
                  <a:srgbClr val="FF0000"/>
                </a:solidFill>
              </a:rPr>
              <a:t>study the latest and recent developments and happenings</a:t>
            </a:r>
            <a:r>
              <a:rPr lang="en-US" b="1" dirty="0" smtClean="0"/>
              <a:t> pertaining to the said cadre/post.</a:t>
            </a:r>
            <a:endParaRPr lang="en-US" b="1" dirty="0"/>
          </a:p>
        </p:txBody>
      </p:sp>
      <p:sp>
        <p:nvSpPr>
          <p:cNvPr id="4" name="Slide Number Placeholder 3"/>
          <p:cNvSpPr>
            <a:spLocks noGrp="1"/>
          </p:cNvSpPr>
          <p:nvPr>
            <p:ph type="sldNum" sz="quarter" idx="12"/>
          </p:nvPr>
        </p:nvSpPr>
        <p:spPr/>
        <p:txBody>
          <a:bodyPr/>
          <a:lstStyle/>
          <a:p>
            <a:fld id="{D51081E8-3327-495A-9823-FC891E0968B6}" type="slidenum">
              <a:rPr lang="en-US" smtClean="0"/>
              <a:pPr/>
              <a:t>33</a:t>
            </a:fld>
            <a:endParaRPr lang="en-US"/>
          </a:p>
        </p:txBody>
      </p:sp>
    </p:spTree>
    <p:extLst>
      <p:ext uri="{BB962C8B-B14F-4D97-AF65-F5344CB8AC3E}">
        <p14:creationId xmlns:p14="http://schemas.microsoft.com/office/powerpoint/2010/main" val="41148604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 Personality / ATMA</a:t>
            </a:r>
            <a:endParaRPr lang="en-US" b="1" dirty="0"/>
          </a:p>
        </p:txBody>
      </p:sp>
      <p:sp>
        <p:nvSpPr>
          <p:cNvPr id="3" name="Content Placeholder 2"/>
          <p:cNvSpPr>
            <a:spLocks noGrp="1"/>
          </p:cNvSpPr>
          <p:nvPr>
            <p:ph idx="1"/>
          </p:nvPr>
        </p:nvSpPr>
        <p:spPr>
          <a:xfrm>
            <a:off x="990600" y="838201"/>
            <a:ext cx="7696200" cy="5257800"/>
          </a:xfrm>
        </p:spPr>
        <p:txBody>
          <a:bodyPr>
            <a:normAutofit fontScale="55000" lnSpcReduction="20000"/>
          </a:bodyPr>
          <a:lstStyle/>
          <a:p>
            <a:pPr marL="914400" lvl="1" indent="-514350">
              <a:buFont typeface="+mj-lt"/>
              <a:buAutoNum type="arabicPeriod"/>
            </a:pPr>
            <a:r>
              <a:rPr lang="en-US" sz="3200" b="1" dirty="0" smtClean="0"/>
              <a:t>Awareness</a:t>
            </a:r>
          </a:p>
          <a:p>
            <a:pPr marL="914400" lvl="1" indent="-514350">
              <a:buFont typeface="+mj-lt"/>
              <a:buAutoNum type="arabicPeriod"/>
            </a:pPr>
            <a:r>
              <a:rPr lang="en-US" sz="3200" b="1" dirty="0" smtClean="0">
                <a:solidFill>
                  <a:srgbClr val="FF0000"/>
                </a:solidFill>
              </a:rPr>
              <a:t>Alertness</a:t>
            </a:r>
          </a:p>
          <a:p>
            <a:pPr marL="914400" lvl="1" indent="-514350">
              <a:buFont typeface="+mj-lt"/>
              <a:buAutoNum type="arabicPeriod"/>
            </a:pPr>
            <a:r>
              <a:rPr lang="en-US" sz="3200" b="1" dirty="0" smtClean="0"/>
              <a:t>Attitude / Appearance</a:t>
            </a:r>
          </a:p>
          <a:p>
            <a:pPr marL="914400" lvl="1" indent="-514350">
              <a:buFont typeface="+mj-lt"/>
              <a:buAutoNum type="arabicPeriod"/>
            </a:pPr>
            <a:r>
              <a:rPr lang="en-US" sz="3200" b="1" dirty="0" smtClean="0">
                <a:solidFill>
                  <a:srgbClr val="FF0000"/>
                </a:solidFill>
              </a:rPr>
              <a:t>Aptitude</a:t>
            </a:r>
          </a:p>
          <a:p>
            <a:pPr marL="914400" lvl="1" indent="-514350">
              <a:buFont typeface="+mj-lt"/>
              <a:buAutoNum type="arabicPeriod"/>
            </a:pPr>
            <a:r>
              <a:rPr lang="en-US" sz="3200" b="1" dirty="0" smtClean="0"/>
              <a:t>Thought</a:t>
            </a:r>
          </a:p>
          <a:p>
            <a:pPr marL="914400" lvl="1" indent="-514350">
              <a:buFont typeface="+mj-lt"/>
              <a:buAutoNum type="arabicPeriod"/>
            </a:pPr>
            <a:r>
              <a:rPr lang="en-US" sz="3200" b="1" dirty="0" smtClean="0">
                <a:solidFill>
                  <a:srgbClr val="FF0000"/>
                </a:solidFill>
              </a:rPr>
              <a:t>Mentality</a:t>
            </a:r>
          </a:p>
          <a:p>
            <a:pPr marL="914400" lvl="1" indent="-514350">
              <a:buFont typeface="+mj-lt"/>
              <a:buAutoNum type="arabicPeriod"/>
            </a:pPr>
            <a:r>
              <a:rPr lang="en-US" sz="3200" b="1" dirty="0" smtClean="0"/>
              <a:t>Approach</a:t>
            </a:r>
          </a:p>
          <a:p>
            <a:pPr marL="914400" lvl="1" indent="-514350">
              <a:buFont typeface="+mj-lt"/>
              <a:buAutoNum type="arabicPeriod"/>
            </a:pPr>
            <a:r>
              <a:rPr lang="en-US" sz="3200" b="1" dirty="0" smtClean="0">
                <a:solidFill>
                  <a:srgbClr val="FF0000"/>
                </a:solidFill>
              </a:rPr>
              <a:t>Action</a:t>
            </a:r>
          </a:p>
          <a:p>
            <a:pPr marL="914400" lvl="1" indent="-514350">
              <a:buFont typeface="+mj-lt"/>
              <a:buAutoNum type="arabicPeriod"/>
            </a:pPr>
            <a:r>
              <a:rPr lang="en-US" sz="3200" b="1" dirty="0" smtClean="0"/>
              <a:t>Aspiration</a:t>
            </a:r>
          </a:p>
          <a:p>
            <a:pPr marL="914400" lvl="1" indent="-514350">
              <a:buFont typeface="+mj-lt"/>
              <a:buAutoNum type="arabicPeriod"/>
            </a:pPr>
            <a:r>
              <a:rPr lang="en-US" sz="3200" b="1" dirty="0" smtClean="0">
                <a:solidFill>
                  <a:srgbClr val="FF0000"/>
                </a:solidFill>
              </a:rPr>
              <a:t>Agility</a:t>
            </a:r>
          </a:p>
          <a:p>
            <a:pPr marL="914400" lvl="1" indent="-514350">
              <a:buFont typeface="+mj-lt"/>
              <a:buAutoNum type="arabicPeriod"/>
            </a:pPr>
            <a:endParaRPr lang="en-US" sz="3200" b="1" dirty="0">
              <a:solidFill>
                <a:srgbClr val="FF0000"/>
              </a:solidFill>
            </a:endParaRPr>
          </a:p>
          <a:p>
            <a:pPr marL="857250" lvl="1" indent="-457200">
              <a:buFont typeface="Wingdings" pitchFamily="2" charset="2"/>
              <a:buChar char="§"/>
            </a:pPr>
            <a:r>
              <a:rPr lang="en-US" sz="3200" dirty="0" smtClean="0"/>
              <a:t>MPSC </a:t>
            </a:r>
            <a:r>
              <a:rPr lang="en-US" sz="3200" dirty="0"/>
              <a:t>selects an officer after judging mental </a:t>
            </a:r>
            <a:r>
              <a:rPr lang="en-US" sz="3200" dirty="0" smtClean="0"/>
              <a:t>caliber </a:t>
            </a:r>
            <a:r>
              <a:rPr lang="en-US" sz="3200" dirty="0"/>
              <a:t>of  the </a:t>
            </a:r>
            <a:r>
              <a:rPr lang="en-US" sz="3200" dirty="0" smtClean="0"/>
              <a:t>candidate.</a:t>
            </a:r>
          </a:p>
          <a:p>
            <a:pPr marL="857250" lvl="1" indent="-457200">
              <a:buFont typeface="Wingdings" pitchFamily="2" charset="2"/>
              <a:buChar char="§"/>
            </a:pPr>
            <a:r>
              <a:rPr lang="en-US" sz="3200" dirty="0" smtClean="0"/>
              <a:t>The </a:t>
            </a:r>
            <a:r>
              <a:rPr lang="en-US" sz="3200" dirty="0"/>
              <a:t>questions asked at all levels are designed to find out </a:t>
            </a:r>
            <a:r>
              <a:rPr lang="en-US" sz="3200" b="1" dirty="0"/>
              <a:t>alertness, awareness, attitude &amp; aptitude </a:t>
            </a:r>
            <a:r>
              <a:rPr lang="en-US" sz="3200" dirty="0"/>
              <a:t>of the candidate. Here alertness is intrinsic, awareness is extrinsic. </a:t>
            </a:r>
            <a:endParaRPr lang="en-US" sz="3200" dirty="0" smtClean="0"/>
          </a:p>
          <a:p>
            <a:pPr marL="857250" lvl="1" indent="-457200">
              <a:buFont typeface="Wingdings" pitchFamily="2" charset="2"/>
              <a:buChar char="§"/>
            </a:pPr>
            <a:r>
              <a:rPr lang="en-US" sz="3200" dirty="0" smtClean="0"/>
              <a:t>One </a:t>
            </a:r>
            <a:r>
              <a:rPr lang="en-US" sz="3200" dirty="0"/>
              <a:t>should remember </a:t>
            </a:r>
            <a:r>
              <a:rPr lang="en-US" sz="3200" b="1" dirty="0"/>
              <a:t>attitude </a:t>
            </a:r>
            <a:r>
              <a:rPr lang="en-US" sz="3200" dirty="0"/>
              <a:t>is related to candidate's willingness to undergo training successfully and effectively. </a:t>
            </a:r>
            <a:endParaRPr lang="en-US" sz="3200" dirty="0" smtClean="0"/>
          </a:p>
          <a:p>
            <a:pPr marL="857250" lvl="1" indent="-457200">
              <a:buFont typeface="Wingdings" pitchFamily="2" charset="2"/>
              <a:buChar char="§"/>
            </a:pPr>
            <a:r>
              <a:rPr lang="en-US" sz="3200" b="1" dirty="0" smtClean="0"/>
              <a:t>Aptitude </a:t>
            </a:r>
            <a:r>
              <a:rPr lang="en-US" sz="3200" dirty="0"/>
              <a:t>is a Capacity of candidate to perform a given task to achieve a specific target in given time frame, with available resources.</a:t>
            </a:r>
          </a:p>
          <a:p>
            <a:pPr marL="914400" lvl="1" indent="-514350">
              <a:buFont typeface="+mj-lt"/>
              <a:buAutoNum type="arabicPeriod"/>
            </a:pPr>
            <a:endParaRPr lang="en-US" sz="3200" b="1" dirty="0" smtClean="0">
              <a:solidFill>
                <a:srgbClr val="FF0000"/>
              </a:solidFill>
            </a:endParaRPr>
          </a:p>
          <a:p>
            <a:pPr marL="400050" lvl="1" indent="0">
              <a:buNone/>
            </a:pPr>
            <a:endParaRPr lang="en-US" sz="3200" b="1" dirty="0" smtClean="0">
              <a:solidFill>
                <a:srgbClr val="FF0000"/>
              </a:solidFill>
            </a:endParaRPr>
          </a:p>
          <a:p>
            <a:pPr marL="400050" lvl="1" indent="0">
              <a:buNone/>
            </a:pPr>
            <a:endParaRPr lang="en-US" sz="3200" b="1" dirty="0" smtClean="0">
              <a:solidFill>
                <a:srgbClr val="FF0000"/>
              </a:solidFill>
            </a:endParaRPr>
          </a:p>
          <a:p>
            <a:pPr marL="514350" indent="-514350">
              <a:buNone/>
            </a:pPr>
            <a:endParaRPr lang="en-US" b="1" dirty="0"/>
          </a:p>
        </p:txBody>
      </p:sp>
      <p:sp>
        <p:nvSpPr>
          <p:cNvPr id="4" name="Slide Number Placeholder 3"/>
          <p:cNvSpPr>
            <a:spLocks noGrp="1"/>
          </p:cNvSpPr>
          <p:nvPr>
            <p:ph type="sldNum" sz="quarter" idx="12"/>
          </p:nvPr>
        </p:nvSpPr>
        <p:spPr/>
        <p:txBody>
          <a:bodyPr/>
          <a:lstStyle/>
          <a:p>
            <a:fld id="{D51081E8-3327-495A-9823-FC891E0968B6}" type="slidenum">
              <a:rPr lang="en-US" smtClean="0"/>
              <a:pPr/>
              <a:t>34</a:t>
            </a:fld>
            <a:endParaRPr lang="en-US"/>
          </a:p>
        </p:txBody>
      </p:sp>
    </p:spTree>
    <p:extLst>
      <p:ext uri="{BB962C8B-B14F-4D97-AF65-F5344CB8AC3E}">
        <p14:creationId xmlns:p14="http://schemas.microsoft.com/office/powerpoint/2010/main" val="430115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8A1D520F-0CD9-ECD8-FDAF-1290C6C969C9}"/>
              </a:ext>
            </a:extLst>
          </p:cNvPr>
          <p:cNvSpPr>
            <a:spLocks noGrp="1"/>
          </p:cNvSpPr>
          <p:nvPr>
            <p:ph type="title"/>
          </p:nvPr>
        </p:nvSpPr>
        <p:spPr/>
        <p:txBody>
          <a:bodyPr>
            <a:normAutofit fontScale="90000"/>
          </a:bodyPr>
          <a:lstStyle/>
          <a:p>
            <a:pPr algn="ctr"/>
            <a:r>
              <a:rPr lang="en-IN" b="1" dirty="0" smtClean="0"/>
              <a:t>Expected Ranks </a:t>
            </a:r>
            <a:r>
              <a:rPr lang="en-IN" b="1" dirty="0" smtClean="0"/>
              <a:t>&amp; Marks</a:t>
            </a:r>
            <a:endParaRPr lang="en-IN" b="1" dirty="0"/>
          </a:p>
        </p:txBody>
      </p:sp>
      <p:sp>
        <p:nvSpPr>
          <p:cNvPr id="3" name="Slide Number Placeholder 2">
            <a:extLst>
              <a:ext uri="{FF2B5EF4-FFF2-40B4-BE49-F238E27FC236}">
                <a16:creationId xmlns="" xmlns:a16="http://schemas.microsoft.com/office/drawing/2014/main" id="{9284574A-1E4A-CC15-44C1-1E46D6A29051}"/>
              </a:ext>
            </a:extLst>
          </p:cNvPr>
          <p:cNvSpPr>
            <a:spLocks noGrp="1"/>
          </p:cNvSpPr>
          <p:nvPr>
            <p:ph type="sldNum" sz="quarter" idx="12"/>
          </p:nvPr>
        </p:nvSpPr>
        <p:spPr/>
        <p:txBody>
          <a:bodyPr/>
          <a:lstStyle/>
          <a:p>
            <a:fld id="{D51081E8-3327-495A-9823-FC891E0968B6}" type="slidenum">
              <a:rPr lang="en-US" smtClean="0"/>
              <a:pPr/>
              <a:t>4</a:t>
            </a:fld>
            <a:endParaRPr lang="en-US" dirty="0"/>
          </a:p>
        </p:txBody>
      </p:sp>
      <p:sp>
        <p:nvSpPr>
          <p:cNvPr id="5" name="Content Placeholder 4">
            <a:extLst>
              <a:ext uri="{FF2B5EF4-FFF2-40B4-BE49-F238E27FC236}">
                <a16:creationId xmlns="" xmlns:a16="http://schemas.microsoft.com/office/drawing/2014/main" id="{F6F25C27-C6DE-759A-4110-258B4F0ECCC9}"/>
              </a:ext>
            </a:extLst>
          </p:cNvPr>
          <p:cNvSpPr>
            <a:spLocks noGrp="1"/>
          </p:cNvSpPr>
          <p:nvPr>
            <p:ph idx="4294967295"/>
          </p:nvPr>
        </p:nvSpPr>
        <p:spPr>
          <a:xfrm>
            <a:off x="0" y="1143000"/>
            <a:ext cx="9144000" cy="5029200"/>
          </a:xfrm>
        </p:spPr>
        <p:txBody>
          <a:bodyPr>
            <a:normAutofit/>
          </a:bodyPr>
          <a:lstStyle/>
          <a:p>
            <a:pPr marL="0" indent="0">
              <a:buNone/>
            </a:pPr>
            <a:r>
              <a:rPr lang="en-IN" sz="2400" b="1" i="1" dirty="0" smtClean="0">
                <a:solidFill>
                  <a:srgbClr val="5229E9"/>
                </a:solidFill>
              </a:rPr>
              <a:t>	</a:t>
            </a:r>
            <a:r>
              <a:rPr lang="en-IN" sz="2800" b="1" i="1" dirty="0" smtClean="0">
                <a:solidFill>
                  <a:srgbClr val="5229E9"/>
                </a:solidFill>
              </a:rPr>
              <a:t>Rank</a:t>
            </a:r>
            <a:r>
              <a:rPr lang="en-IN" sz="2800" b="1" i="1" dirty="0" smtClean="0">
                <a:solidFill>
                  <a:srgbClr val="5229E9"/>
                </a:solidFill>
              </a:rPr>
              <a:t>	</a:t>
            </a:r>
            <a:r>
              <a:rPr lang="en-IN" sz="2800" b="1" i="1" dirty="0" smtClean="0">
                <a:solidFill>
                  <a:srgbClr val="5229E9"/>
                </a:solidFill>
              </a:rPr>
              <a:t>	category </a:t>
            </a:r>
            <a:r>
              <a:rPr lang="en-IN" sz="2800" b="1" i="1" dirty="0" smtClean="0">
                <a:solidFill>
                  <a:srgbClr val="5229E9"/>
                </a:solidFill>
              </a:rPr>
              <a:t>	</a:t>
            </a:r>
            <a:r>
              <a:rPr lang="en-IN" sz="2800" b="1" i="1" dirty="0" smtClean="0">
                <a:solidFill>
                  <a:srgbClr val="5229E9"/>
                </a:solidFill>
              </a:rPr>
              <a:t>	2023 </a:t>
            </a:r>
            <a:r>
              <a:rPr lang="en-IN" sz="2800" b="1" i="1" dirty="0" smtClean="0">
                <a:solidFill>
                  <a:srgbClr val="5229E9"/>
                </a:solidFill>
              </a:rPr>
              <a:t>expected </a:t>
            </a:r>
            <a:r>
              <a:rPr lang="en-IN" sz="2800" b="1" i="1" dirty="0">
                <a:solidFill>
                  <a:srgbClr val="5229E9"/>
                </a:solidFill>
              </a:rPr>
              <a:t>M</a:t>
            </a:r>
            <a:r>
              <a:rPr lang="en-IN" sz="2800" b="1" i="1" dirty="0" smtClean="0">
                <a:solidFill>
                  <a:srgbClr val="5229E9"/>
                </a:solidFill>
              </a:rPr>
              <a:t>erit </a:t>
            </a:r>
          </a:p>
          <a:p>
            <a:pPr marL="0" indent="0">
              <a:buNone/>
            </a:pPr>
            <a:r>
              <a:rPr lang="en-IN" sz="2800" b="1" dirty="0"/>
              <a:t>	</a:t>
            </a:r>
            <a:r>
              <a:rPr lang="en-IN" sz="2800" b="1" dirty="0" smtClean="0"/>
              <a:t>1st</a:t>
            </a:r>
            <a:r>
              <a:rPr lang="en-IN" sz="2800" b="1" dirty="0"/>
              <a:t>		OG </a:t>
            </a:r>
            <a:r>
              <a:rPr lang="en-IN" sz="2800" b="1" dirty="0" smtClean="0"/>
              <a:t>(1)</a:t>
            </a:r>
            <a:r>
              <a:rPr lang="en-IN" sz="2800" b="1" i="1" dirty="0"/>
              <a:t>		</a:t>
            </a:r>
            <a:r>
              <a:rPr lang="en-IN" sz="2800" b="1" dirty="0" smtClean="0"/>
              <a:t>50</a:t>
            </a:r>
            <a:r>
              <a:rPr lang="en-IN" sz="2800" b="1" dirty="0" smtClean="0"/>
              <a:t> </a:t>
            </a:r>
            <a:r>
              <a:rPr lang="en-IN" sz="2800" b="1" dirty="0"/>
              <a:t>+ </a:t>
            </a:r>
            <a:r>
              <a:rPr lang="en-IN" sz="2800" b="1" dirty="0" smtClean="0"/>
              <a:t>156 </a:t>
            </a:r>
            <a:r>
              <a:rPr lang="en-IN" sz="2800" b="1" dirty="0"/>
              <a:t>= </a:t>
            </a:r>
            <a:r>
              <a:rPr lang="en-IN" sz="2800" b="1" dirty="0" smtClean="0"/>
              <a:t>206</a:t>
            </a:r>
            <a:endParaRPr lang="en-IN" sz="2800" b="1" i="1" dirty="0" smtClean="0"/>
          </a:p>
          <a:p>
            <a:pPr marL="0" indent="0">
              <a:buNone/>
            </a:pPr>
            <a:r>
              <a:rPr lang="en-IN" sz="2800" b="1" dirty="0"/>
              <a:t>	</a:t>
            </a:r>
            <a:r>
              <a:rPr lang="en-IN" sz="2800" b="1" dirty="0" smtClean="0"/>
              <a:t>3 </a:t>
            </a:r>
            <a:r>
              <a:rPr lang="en-IN" sz="2800" b="1" dirty="0" err="1" smtClean="0"/>
              <a:t>rd</a:t>
            </a:r>
            <a:r>
              <a:rPr lang="en-IN" sz="2800" b="1" dirty="0" smtClean="0"/>
              <a:t>		OG (</a:t>
            </a:r>
            <a:r>
              <a:rPr lang="en-IN" sz="2800" b="1" dirty="0"/>
              <a:t>3</a:t>
            </a:r>
            <a:r>
              <a:rPr lang="en-IN" sz="2800" b="1" dirty="0" smtClean="0"/>
              <a:t>)</a:t>
            </a:r>
            <a:r>
              <a:rPr lang="en-IN" sz="2800" b="1" i="1" dirty="0"/>
              <a:t>	</a:t>
            </a:r>
            <a:r>
              <a:rPr lang="en-IN" sz="2800" b="1" i="1" dirty="0" smtClean="0"/>
              <a:t>	</a:t>
            </a:r>
            <a:r>
              <a:rPr lang="en-IN" sz="2800" b="1" dirty="0" smtClean="0"/>
              <a:t>30</a:t>
            </a:r>
            <a:r>
              <a:rPr lang="en-IN" sz="2800" b="1" dirty="0" smtClean="0"/>
              <a:t> </a:t>
            </a:r>
            <a:r>
              <a:rPr lang="en-IN" sz="2800" b="1" dirty="0" smtClean="0"/>
              <a:t>+ </a:t>
            </a:r>
            <a:r>
              <a:rPr lang="en-IN" sz="2800" b="1" dirty="0" smtClean="0"/>
              <a:t>156 </a:t>
            </a:r>
            <a:r>
              <a:rPr lang="en-IN" sz="2800" b="1" dirty="0" smtClean="0"/>
              <a:t>= </a:t>
            </a:r>
            <a:r>
              <a:rPr lang="en-IN" sz="2800" b="1" dirty="0" smtClean="0"/>
              <a:t>186</a:t>
            </a:r>
            <a:endParaRPr lang="en-IN" sz="2800" b="1" i="1" dirty="0" smtClean="0"/>
          </a:p>
          <a:p>
            <a:pPr marL="0" indent="0">
              <a:buNone/>
            </a:pPr>
            <a:r>
              <a:rPr lang="en-IN" sz="2800" b="1" dirty="0">
                <a:solidFill>
                  <a:srgbClr val="FF0000"/>
                </a:solidFill>
              </a:rPr>
              <a:t>	</a:t>
            </a:r>
            <a:r>
              <a:rPr lang="en-IN" sz="2800" b="1" dirty="0" smtClean="0">
                <a:solidFill>
                  <a:srgbClr val="FF0000"/>
                </a:solidFill>
              </a:rPr>
              <a:t>4 </a:t>
            </a:r>
            <a:r>
              <a:rPr lang="en-IN" sz="2800" b="1" dirty="0" err="1" smtClean="0">
                <a:solidFill>
                  <a:srgbClr val="FF0000"/>
                </a:solidFill>
              </a:rPr>
              <a:t>th</a:t>
            </a:r>
            <a:r>
              <a:rPr lang="en-IN" sz="2800" b="1" dirty="0" smtClean="0">
                <a:solidFill>
                  <a:srgbClr val="FF0000"/>
                </a:solidFill>
              </a:rPr>
              <a:t>		</a:t>
            </a:r>
            <a:r>
              <a:rPr lang="en-IN" sz="2800" b="1" dirty="0">
                <a:solidFill>
                  <a:srgbClr val="FF0000"/>
                </a:solidFill>
              </a:rPr>
              <a:t>S</a:t>
            </a:r>
            <a:r>
              <a:rPr lang="en-IN" sz="2800" b="1" dirty="0" smtClean="0">
                <a:solidFill>
                  <a:srgbClr val="FF0000"/>
                </a:solidFill>
              </a:rPr>
              <a:t>C (</a:t>
            </a:r>
            <a:r>
              <a:rPr lang="en-IN" sz="2800" b="1" dirty="0">
                <a:solidFill>
                  <a:srgbClr val="FF0000"/>
                </a:solidFill>
              </a:rPr>
              <a:t>1</a:t>
            </a:r>
            <a:r>
              <a:rPr lang="en-IN" sz="2800" b="1" dirty="0" smtClean="0">
                <a:solidFill>
                  <a:srgbClr val="FF0000"/>
                </a:solidFill>
              </a:rPr>
              <a:t>)</a:t>
            </a:r>
            <a:r>
              <a:rPr lang="en-IN" sz="2800" b="1" dirty="0" smtClean="0">
                <a:solidFill>
                  <a:srgbClr val="FF0000"/>
                </a:solidFill>
              </a:rPr>
              <a:t>		</a:t>
            </a:r>
            <a:r>
              <a:rPr lang="en-IN" sz="2800" b="1" dirty="0" smtClean="0">
                <a:solidFill>
                  <a:srgbClr val="FF0000"/>
                </a:solidFill>
              </a:rPr>
              <a:t>	</a:t>
            </a:r>
            <a:r>
              <a:rPr lang="en-IN" sz="2800" b="1" dirty="0" smtClean="0">
                <a:solidFill>
                  <a:srgbClr val="FF0000"/>
                </a:solidFill>
              </a:rPr>
              <a:t>50</a:t>
            </a:r>
            <a:r>
              <a:rPr lang="en-IN" sz="2800" b="1" dirty="0" smtClean="0">
                <a:solidFill>
                  <a:srgbClr val="FF0000"/>
                </a:solidFill>
              </a:rPr>
              <a:t> </a:t>
            </a:r>
            <a:r>
              <a:rPr lang="en-IN" sz="2800" b="1" dirty="0" smtClean="0">
                <a:solidFill>
                  <a:srgbClr val="FF0000"/>
                </a:solidFill>
              </a:rPr>
              <a:t>+ </a:t>
            </a:r>
            <a:r>
              <a:rPr lang="en-IN" sz="2800" b="1" dirty="0" smtClean="0">
                <a:solidFill>
                  <a:srgbClr val="FF0000"/>
                </a:solidFill>
              </a:rPr>
              <a:t>135 </a:t>
            </a:r>
            <a:r>
              <a:rPr lang="en-IN" sz="2800" b="1" dirty="0" smtClean="0">
                <a:solidFill>
                  <a:srgbClr val="FF0000"/>
                </a:solidFill>
              </a:rPr>
              <a:t>= </a:t>
            </a:r>
            <a:r>
              <a:rPr lang="en-IN" sz="2800" b="1" dirty="0" smtClean="0">
                <a:solidFill>
                  <a:srgbClr val="FF0000"/>
                </a:solidFill>
              </a:rPr>
              <a:t>185</a:t>
            </a:r>
            <a:endParaRPr lang="en-IN" sz="2800" b="1" i="1" dirty="0" smtClean="0">
              <a:solidFill>
                <a:srgbClr val="FF0000"/>
              </a:solidFill>
            </a:endParaRPr>
          </a:p>
          <a:p>
            <a:pPr marL="0" indent="0">
              <a:buNone/>
            </a:pPr>
            <a:r>
              <a:rPr lang="en-IN" sz="2800" b="1" dirty="0"/>
              <a:t>	</a:t>
            </a:r>
            <a:r>
              <a:rPr lang="en-IN" sz="2800" b="1" dirty="0"/>
              <a:t>5</a:t>
            </a:r>
            <a:r>
              <a:rPr lang="en-IN" sz="2800" b="1" dirty="0" smtClean="0"/>
              <a:t> </a:t>
            </a:r>
            <a:r>
              <a:rPr lang="en-IN" sz="2800" b="1" dirty="0" err="1"/>
              <a:t>th</a:t>
            </a:r>
            <a:r>
              <a:rPr lang="en-IN" sz="2800" b="1" dirty="0"/>
              <a:t>		</a:t>
            </a:r>
            <a:r>
              <a:rPr lang="en-IN" sz="2800" b="1" dirty="0" smtClean="0"/>
              <a:t>Open F (1)</a:t>
            </a:r>
            <a:r>
              <a:rPr lang="en-IN" sz="2800" b="1" dirty="0"/>
              <a:t>	</a:t>
            </a:r>
            <a:r>
              <a:rPr lang="en-IN" sz="2800" b="1" dirty="0" smtClean="0"/>
              <a:t>	50 + 106 </a:t>
            </a:r>
            <a:r>
              <a:rPr lang="en-IN" sz="2800" b="1" dirty="0"/>
              <a:t>= </a:t>
            </a:r>
            <a:r>
              <a:rPr lang="en-IN" sz="2800" b="1" dirty="0" smtClean="0"/>
              <a:t>156</a:t>
            </a:r>
            <a:endParaRPr lang="en-IN" sz="2800" b="1" i="1" dirty="0" smtClean="0"/>
          </a:p>
          <a:p>
            <a:pPr marL="0" indent="0">
              <a:buNone/>
            </a:pPr>
            <a:r>
              <a:rPr lang="en-IN" sz="2800" b="1" i="1" dirty="0" smtClean="0">
                <a:solidFill>
                  <a:srgbClr val="FF0000"/>
                </a:solidFill>
              </a:rPr>
              <a:t>	</a:t>
            </a:r>
            <a:r>
              <a:rPr lang="en-IN" sz="2800" b="1" dirty="0" smtClean="0">
                <a:solidFill>
                  <a:srgbClr val="FF0000"/>
                </a:solidFill>
              </a:rPr>
              <a:t>6 </a:t>
            </a:r>
            <a:r>
              <a:rPr lang="en-IN" sz="2800" b="1" dirty="0" err="1" smtClean="0">
                <a:solidFill>
                  <a:srgbClr val="FF0000"/>
                </a:solidFill>
              </a:rPr>
              <a:t>th</a:t>
            </a:r>
            <a:r>
              <a:rPr lang="en-IN" sz="2800" b="1" dirty="0" smtClean="0">
                <a:solidFill>
                  <a:srgbClr val="FF0000"/>
                </a:solidFill>
              </a:rPr>
              <a:t>	</a:t>
            </a:r>
            <a:r>
              <a:rPr lang="en-IN" sz="2800" b="1" dirty="0">
                <a:solidFill>
                  <a:srgbClr val="FF0000"/>
                </a:solidFill>
              </a:rPr>
              <a:t>	ST (1)</a:t>
            </a:r>
            <a:r>
              <a:rPr lang="en-IN" sz="2800" b="1" dirty="0" smtClean="0">
                <a:solidFill>
                  <a:srgbClr val="FF0000"/>
                </a:solidFill>
              </a:rPr>
              <a:t>			</a:t>
            </a:r>
            <a:r>
              <a:rPr lang="en-IN" sz="2800" b="1" dirty="0" smtClean="0">
                <a:solidFill>
                  <a:srgbClr val="FF0000"/>
                </a:solidFill>
              </a:rPr>
              <a:t>50 + 93 = 143</a:t>
            </a:r>
          </a:p>
          <a:p>
            <a:pPr marL="0" indent="0">
              <a:buNone/>
            </a:pPr>
            <a:r>
              <a:rPr lang="en-IN" sz="2800" b="1" dirty="0"/>
              <a:t>	</a:t>
            </a:r>
            <a:r>
              <a:rPr lang="en-IN" sz="2800" b="1" dirty="0" smtClean="0"/>
              <a:t>7 </a:t>
            </a:r>
            <a:r>
              <a:rPr lang="en-IN" sz="2800" b="1" dirty="0" err="1"/>
              <a:t>th</a:t>
            </a:r>
            <a:r>
              <a:rPr lang="en-IN" sz="2800" b="1" dirty="0"/>
              <a:t>		</a:t>
            </a:r>
            <a:r>
              <a:rPr lang="en-IN" sz="2800" b="1" dirty="0" smtClean="0"/>
              <a:t>EWS</a:t>
            </a:r>
            <a:r>
              <a:rPr lang="en-IN" sz="2800" b="1" dirty="0"/>
              <a:t> (1)	</a:t>
            </a:r>
            <a:r>
              <a:rPr lang="en-IN" sz="2800" b="1" dirty="0" smtClean="0"/>
              <a:t>	50 </a:t>
            </a:r>
            <a:r>
              <a:rPr lang="en-IN" sz="2800" b="1" dirty="0"/>
              <a:t>+ </a:t>
            </a:r>
            <a:r>
              <a:rPr lang="en-IN" sz="2800" b="1" dirty="0" smtClean="0"/>
              <a:t>78 </a:t>
            </a:r>
            <a:r>
              <a:rPr lang="en-IN" sz="2800" b="1" dirty="0"/>
              <a:t>= </a:t>
            </a:r>
            <a:r>
              <a:rPr lang="en-IN" sz="2800" b="1" dirty="0" smtClean="0"/>
              <a:t>128</a:t>
            </a:r>
            <a:endParaRPr lang="en-IN" sz="2800" b="1" i="1" dirty="0"/>
          </a:p>
          <a:p>
            <a:pPr marL="0" indent="0">
              <a:buNone/>
            </a:pPr>
            <a:r>
              <a:rPr lang="en-IN" sz="2800" b="1" i="1" dirty="0"/>
              <a:t>	</a:t>
            </a:r>
            <a:r>
              <a:rPr lang="en-IN" sz="2800" b="1" dirty="0" smtClean="0"/>
              <a:t>8 </a:t>
            </a:r>
            <a:r>
              <a:rPr lang="en-IN" sz="2800" b="1" dirty="0" err="1"/>
              <a:t>th</a:t>
            </a:r>
            <a:r>
              <a:rPr lang="en-IN" sz="2800" b="1" dirty="0"/>
              <a:t>		</a:t>
            </a:r>
            <a:r>
              <a:rPr lang="en-IN" sz="2800" b="1" dirty="0" smtClean="0"/>
              <a:t>NT B</a:t>
            </a:r>
            <a:r>
              <a:rPr lang="en-IN" sz="2800" b="1" dirty="0"/>
              <a:t> (1)		50 + </a:t>
            </a:r>
            <a:r>
              <a:rPr lang="en-IN" sz="2800" b="1" dirty="0" smtClean="0"/>
              <a:t>73 </a:t>
            </a:r>
            <a:r>
              <a:rPr lang="en-IN" sz="2800" b="1" dirty="0"/>
              <a:t>= </a:t>
            </a:r>
            <a:r>
              <a:rPr lang="en-IN" sz="2800" b="1" dirty="0" smtClean="0"/>
              <a:t>123</a:t>
            </a:r>
            <a:endParaRPr lang="en-IN" sz="2800" b="1" i="1" dirty="0"/>
          </a:p>
          <a:p>
            <a:pPr marL="0" indent="0">
              <a:buNone/>
            </a:pPr>
            <a:r>
              <a:rPr lang="en-IN" sz="2800" b="1" dirty="0">
                <a:solidFill>
                  <a:srgbClr val="FF0000"/>
                </a:solidFill>
              </a:rPr>
              <a:t>	</a:t>
            </a:r>
            <a:r>
              <a:rPr lang="en-IN" sz="2800" b="1" dirty="0" smtClean="0">
                <a:solidFill>
                  <a:srgbClr val="FF0000"/>
                </a:solidFill>
              </a:rPr>
              <a:t>9 </a:t>
            </a:r>
            <a:r>
              <a:rPr lang="en-IN" sz="2800" b="1" dirty="0" err="1">
                <a:solidFill>
                  <a:srgbClr val="FF0000"/>
                </a:solidFill>
              </a:rPr>
              <a:t>th</a:t>
            </a:r>
            <a:r>
              <a:rPr lang="en-IN" sz="2800" b="1" dirty="0">
                <a:solidFill>
                  <a:srgbClr val="FF0000"/>
                </a:solidFill>
              </a:rPr>
              <a:t>		</a:t>
            </a:r>
            <a:r>
              <a:rPr lang="en-IN" sz="2800" b="1" dirty="0" smtClean="0">
                <a:solidFill>
                  <a:srgbClr val="FF0000"/>
                </a:solidFill>
              </a:rPr>
              <a:t>SC </a:t>
            </a:r>
            <a:r>
              <a:rPr lang="en-IN" sz="2800" b="1" dirty="0">
                <a:solidFill>
                  <a:srgbClr val="FF0000"/>
                </a:solidFill>
              </a:rPr>
              <a:t>F (1)	</a:t>
            </a:r>
            <a:r>
              <a:rPr lang="en-IN" sz="2800" b="1" dirty="0" smtClean="0">
                <a:solidFill>
                  <a:srgbClr val="FF0000"/>
                </a:solidFill>
              </a:rPr>
              <a:t>	50 </a:t>
            </a:r>
            <a:r>
              <a:rPr lang="en-IN" sz="2800" b="1" dirty="0">
                <a:solidFill>
                  <a:srgbClr val="FF0000"/>
                </a:solidFill>
              </a:rPr>
              <a:t>+ </a:t>
            </a:r>
            <a:r>
              <a:rPr lang="en-IN" sz="2800" b="1" dirty="0" smtClean="0">
                <a:solidFill>
                  <a:srgbClr val="FF0000"/>
                </a:solidFill>
              </a:rPr>
              <a:t>43 </a:t>
            </a:r>
            <a:r>
              <a:rPr lang="en-IN" sz="2800" b="1" dirty="0">
                <a:solidFill>
                  <a:srgbClr val="FF0000"/>
                </a:solidFill>
              </a:rPr>
              <a:t>= </a:t>
            </a:r>
            <a:r>
              <a:rPr lang="en-IN" sz="2800" b="1" dirty="0" smtClean="0">
                <a:solidFill>
                  <a:srgbClr val="FF0000"/>
                </a:solidFill>
              </a:rPr>
              <a:t>93</a:t>
            </a:r>
            <a:endParaRPr lang="en-IN" sz="2800" b="1" i="1" dirty="0">
              <a:solidFill>
                <a:srgbClr val="FF0000"/>
              </a:solidFill>
            </a:endParaRPr>
          </a:p>
          <a:p>
            <a:pPr marL="0" indent="0">
              <a:buNone/>
            </a:pPr>
            <a:r>
              <a:rPr lang="en-IN" sz="2000" b="1" i="1" dirty="0">
                <a:solidFill>
                  <a:srgbClr val="FF0000"/>
                </a:solidFill>
              </a:rPr>
              <a:t>	</a:t>
            </a:r>
            <a:endParaRPr lang="en-IN" sz="2000" b="1" i="1" dirty="0" smtClean="0">
              <a:solidFill>
                <a:srgbClr val="FF0000"/>
              </a:solidFill>
            </a:endParaRPr>
          </a:p>
          <a:p>
            <a:pPr marL="0" indent="0">
              <a:buNone/>
            </a:pPr>
            <a:endParaRPr lang="en-IN" sz="2000" b="1" i="1" dirty="0"/>
          </a:p>
          <a:p>
            <a:pPr marL="0" indent="0">
              <a:buNone/>
            </a:pPr>
            <a:endParaRPr lang="en-IN" sz="2000" b="1" i="1" dirty="0" smtClean="0"/>
          </a:p>
          <a:p>
            <a:pPr marL="0" indent="0">
              <a:buNone/>
            </a:pPr>
            <a:endParaRPr lang="en-IN" sz="2800" b="1" i="1" dirty="0">
              <a:solidFill>
                <a:srgbClr val="5229E9"/>
              </a:solidFill>
            </a:endParaRPr>
          </a:p>
        </p:txBody>
      </p:sp>
    </p:spTree>
    <p:extLst>
      <p:ext uri="{BB962C8B-B14F-4D97-AF65-F5344CB8AC3E}">
        <p14:creationId xmlns:p14="http://schemas.microsoft.com/office/powerpoint/2010/main" val="589362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Slide Number Placeholder 2"/>
          <p:cNvSpPr>
            <a:spLocks noGrp="1"/>
          </p:cNvSpPr>
          <p:nvPr>
            <p:ph type="sldNum" sz="quarter" idx="12"/>
          </p:nvPr>
        </p:nvSpPr>
        <p:spPr/>
        <p:txBody>
          <a:bodyPr/>
          <a:lstStyle/>
          <a:p>
            <a:fld id="{D51081E8-3327-495A-9823-FC891E0968B6}" type="slidenum">
              <a:rPr lang="en-US" smtClean="0"/>
              <a:pPr/>
              <a:t>5</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0"/>
            <a:ext cx="7391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3529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endParaRPr lang="en-US"/>
          </a:p>
        </p:txBody>
      </p:sp>
      <p:sp>
        <p:nvSpPr>
          <p:cNvPr id="4" name="Slide Number Placeholder 3"/>
          <p:cNvSpPr>
            <a:spLocks noGrp="1"/>
          </p:cNvSpPr>
          <p:nvPr>
            <p:ph type="sldNum" sz="quarter" idx="12"/>
          </p:nvPr>
        </p:nvSpPr>
        <p:spPr/>
        <p:txBody>
          <a:bodyPr/>
          <a:lstStyle/>
          <a:p>
            <a:fld id="{D51081E8-3327-495A-9823-FC891E0968B6}" type="slidenum">
              <a:rPr lang="en-US" smtClean="0"/>
              <a:pPr/>
              <a:t>6</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882642"/>
            <a:ext cx="7200800" cy="5479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400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endParaRPr lang="en-US"/>
          </a:p>
        </p:txBody>
      </p:sp>
      <p:sp>
        <p:nvSpPr>
          <p:cNvPr id="4" name="Slide Number Placeholder 3"/>
          <p:cNvSpPr>
            <a:spLocks noGrp="1"/>
          </p:cNvSpPr>
          <p:nvPr>
            <p:ph type="sldNum" sz="quarter" idx="12"/>
          </p:nvPr>
        </p:nvSpPr>
        <p:spPr/>
        <p:txBody>
          <a:bodyPr/>
          <a:lstStyle/>
          <a:p>
            <a:fld id="{D51081E8-3327-495A-9823-FC891E0968B6}" type="slidenum">
              <a:rPr lang="en-US" smtClean="0"/>
              <a:pPr/>
              <a:t>7</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653" y="870574"/>
            <a:ext cx="6882083" cy="324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077072"/>
            <a:ext cx="6963096" cy="196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5896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b="1" dirty="0"/>
              <a:t>Candidates Selected for Interview </a:t>
            </a:r>
            <a:r>
              <a:rPr lang="en-US" sz="2400" b="1" dirty="0" smtClean="0"/>
              <a:t>229 for 45 </a:t>
            </a:r>
            <a:r>
              <a:rPr lang="en-US" sz="2400" b="1" dirty="0"/>
              <a:t>Posts</a:t>
            </a:r>
            <a:endParaRPr lang="en-US" sz="2400" dirty="0"/>
          </a:p>
        </p:txBody>
      </p:sp>
      <p:sp>
        <p:nvSpPr>
          <p:cNvPr id="3" name="Slide Number Placeholder 2"/>
          <p:cNvSpPr>
            <a:spLocks noGrp="1"/>
          </p:cNvSpPr>
          <p:nvPr>
            <p:ph type="sldNum" sz="quarter" idx="12"/>
          </p:nvPr>
        </p:nvSpPr>
        <p:spPr/>
        <p:txBody>
          <a:bodyPr/>
          <a:lstStyle/>
          <a:p>
            <a:fld id="{D51081E8-3327-495A-9823-FC891E0968B6}" type="slidenum">
              <a:rPr lang="en-US" smtClean="0"/>
              <a:pPr/>
              <a:t>8</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740493"/>
            <a:ext cx="4752528" cy="610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1457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endParaRPr lang="en-US"/>
          </a:p>
        </p:txBody>
      </p:sp>
      <p:sp>
        <p:nvSpPr>
          <p:cNvPr id="4" name="Slide Number Placeholder 3"/>
          <p:cNvSpPr>
            <a:spLocks noGrp="1"/>
          </p:cNvSpPr>
          <p:nvPr>
            <p:ph type="sldNum" sz="quarter" idx="12"/>
          </p:nvPr>
        </p:nvSpPr>
        <p:spPr/>
        <p:txBody>
          <a:bodyPr/>
          <a:lstStyle/>
          <a:p>
            <a:fld id="{D51081E8-3327-495A-9823-FC891E0968B6}" type="slidenum">
              <a:rPr lang="en-US" smtClean="0"/>
              <a:pPr/>
              <a:t>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836712"/>
            <a:ext cx="8054126"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65786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1533</TotalTime>
  <Words>996</Words>
  <Application>Microsoft Office PowerPoint</Application>
  <PresentationFormat>On-screen Show (4:3)</PresentationFormat>
  <Paragraphs>258</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Candidates Selected for Interview 45 for 9 Posts</vt:lpstr>
      <vt:lpstr>PowerPoint Presentation</vt:lpstr>
      <vt:lpstr>Expected Ranks &amp; Marks</vt:lpstr>
      <vt:lpstr>PowerPoint Presentation</vt:lpstr>
      <vt:lpstr>PowerPoint Presentation</vt:lpstr>
      <vt:lpstr>PowerPoint Presentation</vt:lpstr>
      <vt:lpstr>Candidates Selected for Interview 229 for 45 Posts</vt:lpstr>
      <vt:lpstr>PowerPoint Presentation</vt:lpstr>
      <vt:lpstr> Knowledge wrt Duties of ddISH </vt:lpstr>
      <vt:lpstr>PowerPoint Presentation</vt:lpstr>
      <vt:lpstr>PowerPoint Presentation</vt:lpstr>
      <vt:lpstr>PowerPoint Presentation</vt:lpstr>
      <vt:lpstr> Accidents  </vt:lpstr>
      <vt:lpstr>PowerPoint Presentation</vt:lpstr>
      <vt:lpstr>PowerPoint Presentation</vt:lpstr>
      <vt:lpstr>MPSC Interview for AMC</vt:lpstr>
      <vt:lpstr>PowerPoint Presentation</vt:lpstr>
      <vt:lpstr>PowerPoint Presentation</vt:lpstr>
      <vt:lpstr>Personality Traits </vt:lpstr>
      <vt:lpstr>PowerPoint Presentation</vt:lpstr>
      <vt:lpstr>PSC</vt:lpstr>
      <vt:lpstr>CPA</vt:lpstr>
      <vt:lpstr>CLE</vt:lpstr>
      <vt:lpstr>DVI</vt:lpstr>
      <vt:lpstr>BoJ</vt:lpstr>
      <vt:lpstr>SII</vt:lpstr>
      <vt:lpstr>SCL</vt:lpstr>
      <vt:lpstr>BL</vt:lpstr>
      <vt:lpstr>Body language</vt:lpstr>
      <vt:lpstr>CS</vt:lpstr>
      <vt:lpstr>Source of Qs (BK)</vt:lpstr>
      <vt:lpstr>PowerPoint Presentation</vt:lpstr>
      <vt:lpstr> Personality / ATMA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IOE GC Template</dc:title>
  <dc:creator>Arun K. Timalsina</dc:creator>
  <cp:lastModifiedBy>Patilsir</cp:lastModifiedBy>
  <cp:revision>216</cp:revision>
  <dcterms:created xsi:type="dcterms:W3CDTF">2013-11-24T15:14:09Z</dcterms:created>
  <dcterms:modified xsi:type="dcterms:W3CDTF">2023-08-05T11:31:57Z</dcterms:modified>
</cp:coreProperties>
</file>